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8" r:id="rId2"/>
    <p:sldId id="394" r:id="rId3"/>
    <p:sldId id="395" r:id="rId4"/>
    <p:sldId id="386" r:id="rId5"/>
    <p:sldId id="323" r:id="rId6"/>
    <p:sldId id="315" r:id="rId7"/>
    <p:sldId id="630" r:id="rId8"/>
    <p:sldId id="631" r:id="rId9"/>
    <p:sldId id="632" r:id="rId10"/>
    <p:sldId id="273" r:id="rId11"/>
    <p:sldId id="275" r:id="rId12"/>
    <p:sldId id="382" r:id="rId13"/>
    <p:sldId id="388" r:id="rId14"/>
    <p:sldId id="407" r:id="rId15"/>
    <p:sldId id="327" r:id="rId16"/>
    <p:sldId id="355" r:id="rId17"/>
    <p:sldId id="638" r:id="rId18"/>
    <p:sldId id="380" r:id="rId19"/>
    <p:sldId id="333" r:id="rId20"/>
    <p:sldId id="636" r:id="rId21"/>
    <p:sldId id="634" r:id="rId22"/>
    <p:sldId id="359" r:id="rId23"/>
    <p:sldId id="637" r:id="rId24"/>
    <p:sldId id="35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66CC"/>
    <a:srgbClr val="FF9900"/>
    <a:srgbClr val="FF9933"/>
    <a:srgbClr val="0099CC"/>
    <a:srgbClr val="00CC99"/>
    <a:srgbClr val="99CC00"/>
    <a:srgbClr val="0000FF"/>
    <a:srgbClr val="33CC33"/>
    <a:srgbClr val="306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420" autoAdjust="0"/>
    <p:restoredTop sz="91388" autoAdjust="0"/>
  </p:normalViewPr>
  <p:slideViewPr>
    <p:cSldViewPr snapToGrid="0">
      <p:cViewPr varScale="1">
        <p:scale>
          <a:sx n="54" d="100"/>
          <a:sy n="54" d="100"/>
        </p:scale>
        <p:origin x="16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022BE-16A9-4F96-A68A-953923C93DC4}" type="datetimeFigureOut">
              <a:rPr lang="en-CA" smtClean="0"/>
              <a:t>2025-04-22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EFB58-FB5D-430C-BDD4-7CBEAE304D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230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EFB58-FB5D-430C-BDD4-7CBEAE304D2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9586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EFB58-FB5D-430C-BDD4-7CBEAE304D2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9108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EFB58-FB5D-430C-BDD4-7CBEAE304D2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1164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C7B981-5049-4D6E-840F-6B7F593C90EC}" type="slidenum">
              <a:rPr lang="en-CA" altLang="en-US"/>
              <a:pPr>
                <a:spcBef>
                  <a:spcPct val="0"/>
                </a:spcBef>
              </a:pPr>
              <a:t>24</a:t>
            </a:fld>
            <a:endParaRPr lang="en-CA" altLang="en-US"/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238" indent="-2921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7088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42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14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86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58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6976F207-C965-475A-A60E-A8B0520C9760}" type="slidenum">
              <a:rPr lang="en-US" altLang="en-US"/>
              <a:pPr algn="r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289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Serotinous</a:t>
            </a:r>
            <a:r>
              <a:rPr lang="en-CA" dirty="0"/>
              <a:t>=“closed” – seed dispersion is gradual or occurs later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EFB58-FB5D-430C-BDD4-7CBEAE304D2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777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C7B981-5049-4D6E-840F-6B7F593C90EC}" type="slidenum"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238" indent="-2921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7088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42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14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86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58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76F207-C965-475A-A60E-A8B0520C976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9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C7B981-5049-4D6E-840F-6B7F593C90EC}" type="slidenum"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238" indent="-2921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7088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42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14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86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58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76F207-C965-475A-A60E-A8B0520C976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25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C7B981-5049-4D6E-840F-6B7F593C90EC}" type="slidenum"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238" indent="-2921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7088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42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14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86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58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76F207-C965-475A-A60E-A8B0520C976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25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EFB58-FB5D-430C-BDD4-7CBEAE304D2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5600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EFB58-FB5D-430C-BDD4-7CBEAE304D2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6554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EFB58-FB5D-430C-BDD4-7CBEAE304D2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6554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C7B981-5049-4D6E-840F-6B7F593C90EC}" type="slidenum">
              <a:rPr kumimoji="0" lang="en-CA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238" indent="-2921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363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7088" indent="-23336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542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114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686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25888" indent="-233363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76F207-C965-475A-A60E-A8B0520C976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99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orporate_green_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0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C72C39-8814-4958-A7B3-E3D635A02242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FCCE7-B790-42C2-AF0D-A2D8EB27AD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05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822C4D-5165-4C3D-B661-6B4136D6E957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62957-FB0F-45CD-9F62-68809849F2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30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95400" y="1385888"/>
            <a:ext cx="7543800" cy="2728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57912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2371E918-0303-4B5E-B64F-3A0F3546B608}" type="datetime1">
              <a:rPr lang="en-US" altLang="en-US" smtClean="0"/>
              <a:t>4/22/2025</a:t>
            </a:fld>
            <a:endParaRPr lang="en-CA" alt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E620D-168F-466C-A2E7-A8B01AE1836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059631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199" y="6356356"/>
            <a:ext cx="3813495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96000" y="360004"/>
            <a:ext cx="82800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CA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96000" y="1295400"/>
            <a:ext cx="8280000" cy="4953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CA" sz="2400" b="1" dirty="0">
              <a:latin typeface="Corbel" panose="020B0503020204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539993" y="-5"/>
            <a:ext cx="605792" cy="369332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  </a:t>
            </a:r>
            <a:fld id="{55B6DA99-2A49-4728-9A1E-47D0ADF1CF0A}" type="slidenum">
              <a:rPr lang="en-CA" smtClean="0">
                <a:solidFill>
                  <a:schemeClr val="tx1"/>
                </a:solidFill>
              </a:rPr>
              <a:t>‹#›</a:t>
            </a:fld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1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06120"/>
              </a:buClr>
              <a:buFont typeface="Wingdings" charset="2"/>
              <a:buChar char="§"/>
              <a:defRPr/>
            </a:lvl1pPr>
            <a:lvl2pPr>
              <a:buClr>
                <a:srgbClr val="306120"/>
              </a:buClr>
              <a:buFont typeface="Wingdings" charset="2"/>
              <a:buChar char="§"/>
              <a:defRPr/>
            </a:lvl2pPr>
            <a:lvl3pPr>
              <a:buClr>
                <a:srgbClr val="306120"/>
              </a:buClr>
              <a:buFont typeface="Wingdings" charset="2"/>
              <a:buChar char="§"/>
              <a:defRPr/>
            </a:lvl3pPr>
            <a:lvl4pPr>
              <a:buClr>
                <a:srgbClr val="306120"/>
              </a:buClr>
              <a:buFont typeface="Wingdings" charset="2"/>
              <a:buChar char="§"/>
              <a:defRPr/>
            </a:lvl4pPr>
            <a:lvl5pPr>
              <a:buClr>
                <a:srgbClr val="30612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6E9C6E-C734-41BA-BDAA-ACEF90FD1F42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1075" y="0"/>
            <a:ext cx="542925" cy="342898"/>
          </a:xfrm>
          <a:solidFill>
            <a:srgbClr val="99CC00"/>
          </a:solidFill>
        </p:spPr>
        <p:txBody>
          <a:bodyPr lIns="46800" rIns="46800" anchor="ctr" anchorCtr="1"/>
          <a:lstStyle>
            <a:lvl1pPr>
              <a:defRPr/>
            </a:lvl1pPr>
          </a:lstStyle>
          <a:p>
            <a:fld id="{24D37E20-3B86-41FA-8018-7BB57659C1CE}" type="slidenum">
              <a:rPr lang="en-CA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888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650B17-E259-435C-832B-09791707DED5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3E36E-E58E-4BA7-89E2-3E316A836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97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643167-72CC-4A70-A679-4CFFE9C484BB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060C4-F1F1-48F9-95D1-943BD62822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60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250E51-5A6E-491E-81D9-6ED860B081EE}" type="datetime1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7F22E-2A24-44E8-83E4-7942757C3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2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40381B-E052-43B6-B9AF-55155B74EE47}" type="datetime1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F90FC3-E6C0-4218-B20D-F948075F21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295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AEB991-382A-4D69-A55F-867DFE46346B}" type="datetime1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AE7EE-0C6F-44B8-A618-F1EC8F52F0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44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457D2A-2E99-4195-ACB1-D987CC33ADCE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B5C415-C03F-4526-B768-3565EB5F29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65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45CB1C-BFC8-4A29-B454-FB0A89B9F106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AF103-BCB9-4206-850E-0D9E69DB4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603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10"/>
          <p:cNvSpPr>
            <a:spLocks noChangeArrowheads="1"/>
          </p:cNvSpPr>
          <p:nvPr userDrawn="1"/>
        </p:nvSpPr>
        <p:spPr bwMode="auto">
          <a:xfrm>
            <a:off x="2514600" y="0"/>
            <a:ext cx="3733800" cy="228600"/>
          </a:xfrm>
          <a:prstGeom prst="rect">
            <a:avLst/>
          </a:prstGeom>
          <a:solidFill>
            <a:srgbClr val="608B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029" name="Rectangle 9"/>
          <p:cNvSpPr>
            <a:spLocks noChangeArrowheads="1"/>
          </p:cNvSpPr>
          <p:nvPr userDrawn="1"/>
        </p:nvSpPr>
        <p:spPr bwMode="auto">
          <a:xfrm>
            <a:off x="0" y="0"/>
            <a:ext cx="2895600" cy="228600"/>
          </a:xfrm>
          <a:prstGeom prst="rect">
            <a:avLst/>
          </a:prstGeom>
          <a:solidFill>
            <a:srgbClr val="306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030" name="Rectangle 11"/>
          <p:cNvSpPr>
            <a:spLocks noChangeArrowheads="1"/>
          </p:cNvSpPr>
          <p:nvPr userDrawn="1"/>
        </p:nvSpPr>
        <p:spPr bwMode="auto">
          <a:xfrm>
            <a:off x="6019800" y="0"/>
            <a:ext cx="3124200" cy="228600"/>
          </a:xfrm>
          <a:prstGeom prst="rect">
            <a:avLst/>
          </a:prstGeom>
          <a:solidFill>
            <a:srgbClr val="A3C1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52B230D-ADED-43B8-8D5B-B93619D36C16}" type="slidenum">
              <a:rPr lang="en-US" altLang="en-US" sz="9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‹#›</a:t>
            </a:fld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056" name="Picture 12" descr="Canada logo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400800"/>
            <a:ext cx="12954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 descr="nrcan_fip_e_2c_55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6534150"/>
            <a:ext cx="25908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F135AC9-90AB-47DC-B726-676130EA7AED}" type="slidenum">
              <a:rPr lang="en-CA" altLang="en-US"/>
              <a:pPr/>
              <a:t>‹#›</a:t>
            </a:fld>
            <a:endParaRPr lang="en-US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4FEEA-FAA2-FB18-B846-241AAAE79F2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7153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337909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b="1" kern="1200">
          <a:solidFill>
            <a:srgbClr val="306120"/>
          </a:solidFill>
          <a:latin typeface="Myriad Pro"/>
          <a:ea typeface="Myriad Pro"/>
          <a:cs typeface="Myriad Pro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5pPr>
      <a:lvl6pPr marL="342900" algn="l" defTabSz="342900" rtl="0" fontAlgn="base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6pPr>
      <a:lvl7pPr marL="685800" algn="l" defTabSz="342900" rtl="0" fontAlgn="base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7pPr>
      <a:lvl8pPr marL="1028700" algn="l" defTabSz="342900" rtl="0" fontAlgn="base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8pPr>
      <a:lvl9pPr marL="1371600" algn="l" defTabSz="342900" rtl="0" fontAlgn="base">
        <a:spcBef>
          <a:spcPct val="0"/>
        </a:spcBef>
        <a:spcAft>
          <a:spcPct val="0"/>
        </a:spcAft>
        <a:defRPr sz="2700" b="1">
          <a:solidFill>
            <a:srgbClr val="306120"/>
          </a:solidFill>
          <a:latin typeface="Myriad Pro"/>
          <a:ea typeface="Myriad Pro"/>
          <a:cs typeface="Myriad Pro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Clr>
          <a:srgbClr val="30612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Myriad Pro"/>
          <a:ea typeface="Myriad Pro"/>
          <a:cs typeface="Myriad Pro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Clr>
          <a:srgbClr val="306120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Myriad Pro"/>
          <a:ea typeface="Myriad Pro"/>
          <a:cs typeface="Myriad Pro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Clr>
          <a:srgbClr val="30612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Myriad Pro"/>
          <a:ea typeface="Myriad Pro"/>
          <a:cs typeface="Myriad Pro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Clr>
          <a:srgbClr val="306120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Myriad Pro"/>
          <a:ea typeface="Myriad Pro"/>
          <a:cs typeface="Myriad Pro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Clr>
          <a:srgbClr val="306120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Myriad Pro"/>
          <a:ea typeface="Myriad Pro"/>
          <a:cs typeface="Myriad Pro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cwfis.cfs.nrcan.gc.ca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Richard.Carr@canada.c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89787"/>
            <a:ext cx="7772400" cy="1470025"/>
          </a:xfrm>
        </p:spPr>
        <p:txBody>
          <a:bodyPr/>
          <a:lstStyle/>
          <a:p>
            <a:r>
              <a:rPr lang="en-CA" altLang="en-US" sz="4000" dirty="0">
                <a:solidFill>
                  <a:srgbClr val="C00000"/>
                </a:solidFill>
                <a:latin typeface="Calibri" panose="020F0502020204030204" pitchFamily="34" charset="0"/>
              </a:rPr>
              <a:t>NRCan Fire Weather Products </a:t>
            </a:r>
            <a:endParaRPr lang="en-US" altLang="en-US" sz="3200" dirty="0">
              <a:solidFill>
                <a:srgbClr val="FF9900"/>
              </a:solidFill>
              <a:latin typeface="Calibri" panose="020F050202020403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8320" y="3869032"/>
            <a:ext cx="8148320" cy="998442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008000"/>
                </a:solidFill>
                <a:latin typeface="Calibri" panose="020F0502020204030204" pitchFamily="34" charset="0"/>
              </a:rPr>
              <a:t>Richard Carr</a:t>
            </a:r>
          </a:p>
          <a:p>
            <a:r>
              <a:rPr lang="en-US" altLang="en-US" sz="2800" b="1" i="1" dirty="0">
                <a:solidFill>
                  <a:srgbClr val="008000"/>
                </a:solidFill>
                <a:latin typeface="Calibri" panose="020F0502020204030204" pitchFamily="34" charset="0"/>
              </a:rPr>
              <a:t>Natural Resources Canada -- Canadian Forest Service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543800" y="5541169"/>
            <a:ext cx="1600200" cy="357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557213" indent="-214313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857250" indent="-17145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200150" indent="-17145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1543050" indent="-17145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fld id="{F2162238-5291-47DC-A730-31085B0B09A2}" type="slidenum">
              <a:rPr lang="en-CA" altLang="en-US" sz="1050">
                <a:solidFill>
                  <a:prstClr val="white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1</a:t>
            </a:fld>
            <a:endParaRPr lang="en-CA" altLang="en-US" sz="10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067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240" y="1657350"/>
            <a:ext cx="8351520" cy="3028950"/>
          </a:xfrm>
        </p:spPr>
        <p:txBody>
          <a:bodyPr/>
          <a:lstStyle/>
          <a:p>
            <a:pPr eaLnBrk="1" hangingPunct="1">
              <a:defRPr/>
            </a:pPr>
            <a:r>
              <a:rPr lang="en-CA" altLang="en-US" sz="4000" dirty="0">
                <a:solidFill>
                  <a:srgbClr val="C00000"/>
                </a:solidFill>
                <a:latin typeface="+mj-lt"/>
              </a:rPr>
              <a:t>Canadian Forest Fire Danger</a:t>
            </a:r>
            <a:br>
              <a:rPr lang="en-CA" altLang="en-US" sz="4000" dirty="0">
                <a:solidFill>
                  <a:srgbClr val="C00000"/>
                </a:solidFill>
                <a:latin typeface="+mj-lt"/>
              </a:rPr>
            </a:br>
            <a:r>
              <a:rPr lang="en-CA" altLang="en-US" sz="4000" dirty="0">
                <a:solidFill>
                  <a:srgbClr val="C00000"/>
                </a:solidFill>
                <a:latin typeface="+mj-lt"/>
              </a:rPr>
              <a:t>Rating System (CFFDRS)</a:t>
            </a:r>
            <a:endParaRPr lang="en-US" altLang="en-US" sz="4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2771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400800" y="5541169"/>
            <a:ext cx="1600200" cy="357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557213" indent="-214313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857250" indent="-17145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200150" indent="-17145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1543050" indent="-17145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15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fld id="{BE11B800-CD34-4482-9C8B-78D15C91A3CC}" type="slidenum">
              <a:rPr lang="en-US" altLang="en-US" sz="1050">
                <a:solidFill>
                  <a:prstClr val="white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t>10</a:t>
            </a:fld>
            <a:endParaRPr lang="en-US" altLang="en-US" sz="10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33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901" y="3735937"/>
            <a:ext cx="3011805" cy="288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169510C-84CE-4C5D-B011-DB83F93A3FA8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09260" y="1138811"/>
            <a:ext cx="5874546" cy="3581609"/>
            <a:chOff x="1636060" y="1707771"/>
            <a:chExt cx="5874546" cy="3581609"/>
          </a:xfrm>
        </p:grpSpPr>
        <p:sp>
          <p:nvSpPr>
            <p:cNvPr id="34818" name="Line 1029"/>
            <p:cNvSpPr>
              <a:spLocks noChangeShapeType="1"/>
            </p:cNvSpPr>
            <p:nvPr/>
          </p:nvSpPr>
          <p:spPr bwMode="auto">
            <a:xfrm>
              <a:off x="6093760" y="1981198"/>
              <a:ext cx="0" cy="3429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19" name="Line 1030"/>
            <p:cNvSpPr>
              <a:spLocks noChangeShapeType="1"/>
            </p:cNvSpPr>
            <p:nvPr/>
          </p:nvSpPr>
          <p:spPr bwMode="auto">
            <a:xfrm>
              <a:off x="2436160" y="5022054"/>
              <a:ext cx="137160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0" name="Line 1031"/>
            <p:cNvSpPr>
              <a:spLocks noChangeShapeType="1"/>
            </p:cNvSpPr>
            <p:nvPr/>
          </p:nvSpPr>
          <p:spPr bwMode="auto">
            <a:xfrm flipH="1">
              <a:off x="2436160" y="3238498"/>
              <a:ext cx="0" cy="177165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1" name="Line 1033"/>
            <p:cNvSpPr>
              <a:spLocks noChangeShapeType="1"/>
            </p:cNvSpPr>
            <p:nvPr/>
          </p:nvSpPr>
          <p:spPr bwMode="auto">
            <a:xfrm>
              <a:off x="6093760" y="2324098"/>
              <a:ext cx="102870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2" name="Line 1036"/>
            <p:cNvSpPr>
              <a:spLocks noChangeShapeType="1"/>
            </p:cNvSpPr>
            <p:nvPr/>
          </p:nvSpPr>
          <p:spPr bwMode="auto">
            <a:xfrm>
              <a:off x="6608110" y="2324098"/>
              <a:ext cx="0" cy="3429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3" name="Line 1037"/>
            <p:cNvSpPr>
              <a:spLocks noChangeShapeType="1"/>
            </p:cNvSpPr>
            <p:nvPr/>
          </p:nvSpPr>
          <p:spPr bwMode="auto">
            <a:xfrm>
              <a:off x="4522135" y="1981198"/>
              <a:ext cx="0" cy="6858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4" name="Line 1038"/>
            <p:cNvSpPr>
              <a:spLocks noChangeShapeType="1"/>
            </p:cNvSpPr>
            <p:nvPr/>
          </p:nvSpPr>
          <p:spPr bwMode="auto">
            <a:xfrm>
              <a:off x="2436160" y="2324098"/>
              <a:ext cx="0" cy="3429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5" name="Line 1039"/>
            <p:cNvSpPr>
              <a:spLocks noChangeShapeType="1"/>
            </p:cNvSpPr>
            <p:nvPr/>
          </p:nvSpPr>
          <p:spPr bwMode="auto">
            <a:xfrm>
              <a:off x="4522135" y="3238498"/>
              <a:ext cx="0" cy="3429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6" name="Line 1040"/>
            <p:cNvSpPr>
              <a:spLocks noChangeShapeType="1"/>
            </p:cNvSpPr>
            <p:nvPr/>
          </p:nvSpPr>
          <p:spPr bwMode="auto">
            <a:xfrm flipH="1">
              <a:off x="4522135" y="4381498"/>
              <a:ext cx="0" cy="3429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7" name="Line 1068"/>
            <p:cNvSpPr>
              <a:spLocks noChangeShapeType="1"/>
            </p:cNvSpPr>
            <p:nvPr/>
          </p:nvSpPr>
          <p:spPr bwMode="auto">
            <a:xfrm>
              <a:off x="7122460" y="1981198"/>
              <a:ext cx="0" cy="3429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8" name="Line 1069"/>
            <p:cNvSpPr>
              <a:spLocks noChangeShapeType="1"/>
            </p:cNvSpPr>
            <p:nvPr/>
          </p:nvSpPr>
          <p:spPr bwMode="auto">
            <a:xfrm flipH="1">
              <a:off x="5350810" y="5022054"/>
              <a:ext cx="125730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29" name="Line 1070"/>
            <p:cNvSpPr>
              <a:spLocks noChangeShapeType="1"/>
            </p:cNvSpPr>
            <p:nvPr/>
          </p:nvSpPr>
          <p:spPr bwMode="auto">
            <a:xfrm flipH="1">
              <a:off x="6608110" y="3238498"/>
              <a:ext cx="0" cy="177165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32" name="Text Box 1041"/>
            <p:cNvSpPr txBox="1">
              <a:spLocks noChangeArrowheads="1"/>
            </p:cNvSpPr>
            <p:nvPr/>
          </p:nvSpPr>
          <p:spPr bwMode="auto">
            <a:xfrm>
              <a:off x="4189952" y="1707773"/>
              <a:ext cx="7878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Weather</a:t>
              </a:r>
            </a:p>
          </p:txBody>
        </p:sp>
        <p:grpSp>
          <p:nvGrpSpPr>
            <p:cNvPr id="34833" name="Group 1067"/>
            <p:cNvGrpSpPr>
              <a:grpSpLocks/>
            </p:cNvGrpSpPr>
            <p:nvPr/>
          </p:nvGrpSpPr>
          <p:grpSpPr bwMode="auto">
            <a:xfrm>
              <a:off x="5723477" y="1707771"/>
              <a:ext cx="1787129" cy="277415"/>
              <a:chOff x="3817" y="1152"/>
              <a:chExt cx="1501" cy="233"/>
            </a:xfrm>
          </p:grpSpPr>
          <p:sp>
            <p:nvSpPr>
              <p:cNvPr id="34840" name="Text Box 1042"/>
              <p:cNvSpPr txBox="1">
                <a:spLocks noChangeArrowheads="1"/>
              </p:cNvSpPr>
              <p:nvPr/>
            </p:nvSpPr>
            <p:spPr bwMode="auto">
              <a:xfrm>
                <a:off x="4825" y="1152"/>
                <a:ext cx="493" cy="23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r>
                  <a:rPr lang="en-US" altLang="en-US" sz="1200" b="1">
                    <a:solidFill>
                      <a:prstClr val="black"/>
                    </a:solidFill>
                    <a:latin typeface="Arial" panose="020B0604020202020204" pitchFamily="34" charset="0"/>
                  </a:rPr>
                  <a:t>Fuels</a:t>
                </a:r>
              </a:p>
            </p:txBody>
          </p:sp>
          <p:sp>
            <p:nvSpPr>
              <p:cNvPr id="34841" name="Text Box 1043"/>
              <p:cNvSpPr txBox="1">
                <a:spLocks noChangeArrowheads="1"/>
              </p:cNvSpPr>
              <p:nvPr/>
            </p:nvSpPr>
            <p:spPr bwMode="auto">
              <a:xfrm>
                <a:off x="3817" y="1152"/>
                <a:ext cx="894" cy="23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0612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Myriad Pro"/>
                    <a:ea typeface="Myriad Pro"/>
                    <a:cs typeface="Myriad Pro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r>
                  <a:rPr lang="en-US" altLang="en-US" sz="1200" b="1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Topography</a:t>
                </a:r>
              </a:p>
            </p:txBody>
          </p:sp>
        </p:grpSp>
        <p:sp>
          <p:nvSpPr>
            <p:cNvPr id="34834" name="Text Box 1045"/>
            <p:cNvSpPr txBox="1">
              <a:spLocks noChangeArrowheads="1"/>
            </p:cNvSpPr>
            <p:nvPr/>
          </p:nvSpPr>
          <p:spPr bwMode="auto">
            <a:xfrm>
              <a:off x="1880139" y="1728015"/>
              <a:ext cx="131318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Risk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(lightning and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people-caused)</a:t>
              </a:r>
            </a:p>
          </p:txBody>
        </p:sp>
        <p:grpSp>
          <p:nvGrpSpPr>
            <p:cNvPr id="21522" name="Group 1066"/>
            <p:cNvGrpSpPr>
              <a:grpSpLocks/>
            </p:cNvGrpSpPr>
            <p:nvPr/>
          </p:nvGrpSpPr>
          <p:grpSpPr bwMode="auto">
            <a:xfrm>
              <a:off x="3805380" y="3581399"/>
              <a:ext cx="1433513" cy="807244"/>
              <a:chOff x="4427" y="1872"/>
              <a:chExt cx="1204" cy="678"/>
            </a:xfrm>
            <a:solidFill>
              <a:srgbClr val="FFFF00"/>
            </a:solidFill>
          </p:grpSpPr>
          <p:sp>
            <p:nvSpPr>
              <p:cNvPr id="21534" name="Rectangle 1047"/>
              <p:cNvSpPr>
                <a:spLocks noChangeArrowheads="1"/>
              </p:cNvSpPr>
              <p:nvPr/>
            </p:nvSpPr>
            <p:spPr bwMode="auto">
              <a:xfrm>
                <a:off x="4453" y="1872"/>
                <a:ext cx="1152" cy="672"/>
              </a:xfrm>
              <a:prstGeom prst="rect">
                <a:avLst/>
              </a:prstGeom>
              <a:grpFill/>
              <a:ln w="1905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en-CA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35" name="Text Box 1048"/>
              <p:cNvSpPr txBox="1">
                <a:spLocks noChangeArrowheads="1"/>
              </p:cNvSpPr>
              <p:nvPr/>
            </p:nvSpPr>
            <p:spPr bwMode="auto">
              <a:xfrm>
                <a:off x="4427" y="1891"/>
                <a:ext cx="1204" cy="659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 dirty="0">
                    <a:solidFill>
                      <a:prstClr val="black"/>
                    </a:solidFill>
                  </a:rPr>
                  <a:t>Accessory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 dirty="0">
                    <a:solidFill>
                      <a:prstClr val="black"/>
                    </a:solidFill>
                  </a:rPr>
                  <a:t>Fuel Moisture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 dirty="0">
                    <a:solidFill>
                      <a:prstClr val="black"/>
                    </a:solidFill>
                  </a:rPr>
                  <a:t>System</a:t>
                </a:r>
              </a:p>
            </p:txBody>
          </p:sp>
        </p:grpSp>
        <p:grpSp>
          <p:nvGrpSpPr>
            <p:cNvPr id="21523" name="Group 1049"/>
            <p:cNvGrpSpPr>
              <a:grpSpLocks/>
            </p:cNvGrpSpPr>
            <p:nvPr/>
          </p:nvGrpSpPr>
          <p:grpSpPr bwMode="auto">
            <a:xfrm>
              <a:off x="1636060" y="2666997"/>
              <a:ext cx="1600200" cy="598884"/>
              <a:chOff x="3024" y="1919"/>
              <a:chExt cx="1344" cy="503"/>
            </a:xfrm>
            <a:solidFill>
              <a:srgbClr val="FFFF00"/>
            </a:solidFill>
          </p:grpSpPr>
          <p:sp>
            <p:nvSpPr>
              <p:cNvPr id="21532" name="Rectangle 1050"/>
              <p:cNvSpPr>
                <a:spLocks noChangeArrowheads="1"/>
              </p:cNvSpPr>
              <p:nvPr/>
            </p:nvSpPr>
            <p:spPr bwMode="auto">
              <a:xfrm>
                <a:off x="3024" y="1919"/>
                <a:ext cx="1344" cy="480"/>
              </a:xfrm>
              <a:prstGeom prst="rect">
                <a:avLst/>
              </a:prstGeom>
              <a:grpFill/>
              <a:ln w="1905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en-CA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33" name="Text Box 1051"/>
              <p:cNvSpPr txBox="1">
                <a:spLocks noChangeArrowheads="1"/>
              </p:cNvSpPr>
              <p:nvPr/>
            </p:nvSpPr>
            <p:spPr bwMode="auto">
              <a:xfrm>
                <a:off x="3332" y="1957"/>
                <a:ext cx="731" cy="465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 dirty="0">
                    <a:solidFill>
                      <a:prstClr val="black"/>
                    </a:solidFill>
                  </a:rPr>
                  <a:t>FOP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 dirty="0">
                    <a:solidFill>
                      <a:prstClr val="black"/>
                    </a:solidFill>
                  </a:rPr>
                  <a:t>System</a:t>
                </a:r>
                <a:endParaRPr lang="en-US" altLang="en-US" sz="15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1524" name="Group 1052"/>
            <p:cNvGrpSpPr>
              <a:grpSpLocks/>
            </p:cNvGrpSpPr>
            <p:nvPr/>
          </p:nvGrpSpPr>
          <p:grpSpPr bwMode="auto">
            <a:xfrm>
              <a:off x="5808010" y="2666996"/>
              <a:ext cx="1600200" cy="598884"/>
              <a:chOff x="1464" y="2832"/>
              <a:chExt cx="1344" cy="503"/>
            </a:xfrm>
            <a:solidFill>
              <a:srgbClr val="FFFF00"/>
            </a:solidFill>
          </p:grpSpPr>
          <p:sp>
            <p:nvSpPr>
              <p:cNvPr id="21530" name="Rectangle 1053"/>
              <p:cNvSpPr>
                <a:spLocks noChangeArrowheads="1"/>
              </p:cNvSpPr>
              <p:nvPr/>
            </p:nvSpPr>
            <p:spPr bwMode="auto">
              <a:xfrm>
                <a:off x="1464" y="2832"/>
                <a:ext cx="1344" cy="480"/>
              </a:xfrm>
              <a:prstGeom prst="rect">
                <a:avLst/>
              </a:prstGeom>
              <a:grpFill/>
              <a:ln w="1905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en-CA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31" name="Text Box 1054"/>
              <p:cNvSpPr txBox="1">
                <a:spLocks noChangeArrowheads="1"/>
              </p:cNvSpPr>
              <p:nvPr/>
            </p:nvSpPr>
            <p:spPr bwMode="auto">
              <a:xfrm>
                <a:off x="1488" y="2870"/>
                <a:ext cx="1296" cy="465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>
                    <a:solidFill>
                      <a:prstClr val="black"/>
                    </a:solidFill>
                  </a:rPr>
                  <a:t>FBP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>
                    <a:solidFill>
                      <a:prstClr val="black"/>
                    </a:solidFill>
                  </a:rPr>
                  <a:t>System</a:t>
                </a:r>
                <a:endParaRPr lang="en-US" altLang="en-US" sz="150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1525" name="Group 1061"/>
            <p:cNvGrpSpPr>
              <a:grpSpLocks/>
            </p:cNvGrpSpPr>
            <p:nvPr/>
          </p:nvGrpSpPr>
          <p:grpSpPr bwMode="auto">
            <a:xfrm>
              <a:off x="3607735" y="2666997"/>
              <a:ext cx="1828800" cy="601325"/>
              <a:chOff x="1104" y="1920"/>
              <a:chExt cx="1536" cy="481"/>
            </a:xfrm>
            <a:solidFill>
              <a:srgbClr val="FFFF00"/>
            </a:solidFill>
          </p:grpSpPr>
          <p:sp>
            <p:nvSpPr>
              <p:cNvPr id="21528" name="Rectangle 1062"/>
              <p:cNvSpPr>
                <a:spLocks noChangeArrowheads="1"/>
              </p:cNvSpPr>
              <p:nvPr/>
            </p:nvSpPr>
            <p:spPr bwMode="auto">
              <a:xfrm>
                <a:off x="1104" y="1920"/>
                <a:ext cx="1536" cy="480"/>
              </a:xfrm>
              <a:prstGeom prst="rect">
                <a:avLst/>
              </a:prstGeom>
              <a:grpFill/>
              <a:ln w="1905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en-CA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1529" name="Text Box 1063"/>
              <p:cNvSpPr txBox="1">
                <a:spLocks noChangeArrowheads="1"/>
              </p:cNvSpPr>
              <p:nvPr/>
            </p:nvSpPr>
            <p:spPr bwMode="auto">
              <a:xfrm>
                <a:off x="1508" y="1958"/>
                <a:ext cx="731" cy="443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 dirty="0">
                    <a:solidFill>
                      <a:prstClr val="black"/>
                    </a:solidFill>
                  </a:rPr>
                  <a:t>FWI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 dirty="0">
                    <a:solidFill>
                      <a:prstClr val="black"/>
                    </a:solidFill>
                  </a:rPr>
                  <a:t>System</a:t>
                </a:r>
                <a:endParaRPr lang="en-US" altLang="en-US" sz="15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34839" name="Text Box 1064"/>
            <p:cNvSpPr txBox="1">
              <a:spLocks noChangeArrowheads="1"/>
            </p:cNvSpPr>
            <p:nvPr/>
          </p:nvSpPr>
          <p:spPr bwMode="auto">
            <a:xfrm>
              <a:off x="3757754" y="4781549"/>
              <a:ext cx="1588897" cy="50783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2700" b="1" i="1">
                  <a:solidFill>
                    <a:prstClr val="black"/>
                  </a:solidFill>
                  <a:latin typeface="Arial" panose="020B0604020202020204" pitchFamily="34" charset="0"/>
                </a:rPr>
                <a:t>CFFDRS</a:t>
              </a:r>
              <a:endParaRPr lang="en-US" altLang="en-US" sz="1500" b="1" i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5" name="Rectangle 34"/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138430" y="1051212"/>
            <a:ext cx="297908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+mn-lt"/>
              </a:rPr>
              <a:t>The Canadian Forest Service developed the CFFDRS to predict fire danger in Canada.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dirty="0">
              <a:solidFill>
                <a:prstClr val="black"/>
              </a:solidFill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CA" altLang="en-US" sz="2400" b="1" dirty="0">
                <a:solidFill>
                  <a:prstClr val="black"/>
                </a:solidFill>
                <a:latin typeface="+mn-lt"/>
              </a:rPr>
              <a:t>It has been important in Canadian forest protection operations since 1970.  </a:t>
            </a:r>
            <a:endParaRPr lang="en-US" altLang="en-US" sz="24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213360" y="274638"/>
            <a:ext cx="8737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Canadian Forest Fire Danger Rating System</a:t>
            </a:r>
          </a:p>
        </p:txBody>
      </p:sp>
    </p:spTree>
    <p:extLst>
      <p:ext uri="{BB962C8B-B14F-4D97-AF65-F5344CB8AC3E}">
        <p14:creationId xmlns:p14="http://schemas.microsoft.com/office/powerpoint/2010/main" val="233027332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234350C-326C-4BC1-91C8-3AC72E6C3649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3073" y="1258307"/>
            <a:ext cx="6516034" cy="3551635"/>
            <a:chOff x="473073" y="1806947"/>
            <a:chExt cx="6516034" cy="3551635"/>
          </a:xfrm>
        </p:grpSpPr>
        <p:sp>
          <p:nvSpPr>
            <p:cNvPr id="8" name="Line 1050"/>
            <p:cNvSpPr>
              <a:spLocks noChangeShapeType="1"/>
            </p:cNvSpPr>
            <p:nvPr/>
          </p:nvSpPr>
          <p:spPr bwMode="auto">
            <a:xfrm>
              <a:off x="2645707" y="3130922"/>
              <a:ext cx="0" cy="3429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 sz="135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Line 1051"/>
            <p:cNvSpPr>
              <a:spLocks noChangeShapeType="1"/>
            </p:cNvSpPr>
            <p:nvPr/>
          </p:nvSpPr>
          <p:spPr bwMode="auto">
            <a:xfrm>
              <a:off x="2645707" y="3473822"/>
              <a:ext cx="114300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 sz="135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Line 1054"/>
            <p:cNvSpPr>
              <a:spLocks noChangeShapeType="1"/>
            </p:cNvSpPr>
            <p:nvPr/>
          </p:nvSpPr>
          <p:spPr bwMode="auto">
            <a:xfrm flipH="1">
              <a:off x="6360457" y="3130922"/>
              <a:ext cx="0" cy="40005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 sz="135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Line 1055"/>
            <p:cNvSpPr>
              <a:spLocks noChangeShapeType="1"/>
            </p:cNvSpPr>
            <p:nvPr/>
          </p:nvSpPr>
          <p:spPr bwMode="auto">
            <a:xfrm>
              <a:off x="4817407" y="3073772"/>
              <a:ext cx="0" cy="4572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 sz="135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Line 1056"/>
            <p:cNvSpPr>
              <a:spLocks noChangeShapeType="1"/>
            </p:cNvSpPr>
            <p:nvPr/>
          </p:nvSpPr>
          <p:spPr bwMode="auto">
            <a:xfrm>
              <a:off x="4817407" y="3530972"/>
              <a:ext cx="154305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 sz="135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Line 1058"/>
            <p:cNvSpPr>
              <a:spLocks noChangeShapeType="1"/>
            </p:cNvSpPr>
            <p:nvPr/>
          </p:nvSpPr>
          <p:spPr bwMode="auto">
            <a:xfrm>
              <a:off x="4131607" y="4102472"/>
              <a:ext cx="108585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 sz="135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Line 1065"/>
            <p:cNvSpPr>
              <a:spLocks noChangeShapeType="1"/>
            </p:cNvSpPr>
            <p:nvPr/>
          </p:nvSpPr>
          <p:spPr bwMode="auto">
            <a:xfrm>
              <a:off x="3788707" y="2330822"/>
              <a:ext cx="0" cy="14859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 sz="135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Line 1066"/>
            <p:cNvSpPr>
              <a:spLocks noChangeShapeType="1"/>
            </p:cNvSpPr>
            <p:nvPr/>
          </p:nvSpPr>
          <p:spPr bwMode="auto">
            <a:xfrm>
              <a:off x="2645707" y="2330822"/>
              <a:ext cx="0" cy="3429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 sz="135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Line 1069"/>
            <p:cNvSpPr>
              <a:spLocks noChangeShapeType="1"/>
            </p:cNvSpPr>
            <p:nvPr/>
          </p:nvSpPr>
          <p:spPr bwMode="auto">
            <a:xfrm>
              <a:off x="4703107" y="4102472"/>
              <a:ext cx="0" cy="6858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 sz="135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Line 1071"/>
            <p:cNvSpPr>
              <a:spLocks noChangeShapeType="1"/>
            </p:cNvSpPr>
            <p:nvPr/>
          </p:nvSpPr>
          <p:spPr bwMode="auto">
            <a:xfrm>
              <a:off x="5731807" y="3530972"/>
              <a:ext cx="0" cy="28575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 sz="135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Line 1085"/>
            <p:cNvSpPr>
              <a:spLocks noChangeShapeType="1"/>
            </p:cNvSpPr>
            <p:nvPr/>
          </p:nvSpPr>
          <p:spPr bwMode="auto">
            <a:xfrm>
              <a:off x="4817407" y="2330822"/>
              <a:ext cx="0" cy="3429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 sz="135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Line 1086"/>
            <p:cNvSpPr>
              <a:spLocks noChangeShapeType="1"/>
            </p:cNvSpPr>
            <p:nvPr/>
          </p:nvSpPr>
          <p:spPr bwMode="auto">
            <a:xfrm flipH="1">
              <a:off x="6360457" y="2330822"/>
              <a:ext cx="0" cy="34290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 sz="135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Text Box 1029"/>
            <p:cNvSpPr txBox="1">
              <a:spLocks noChangeArrowheads="1"/>
            </p:cNvSpPr>
            <p:nvPr/>
          </p:nvSpPr>
          <p:spPr bwMode="auto">
            <a:xfrm>
              <a:off x="2117225" y="1806947"/>
              <a:ext cx="1002198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050" b="1" dirty="0">
                  <a:solidFill>
                    <a:srgbClr val="9BBB59">
                      <a:lumMod val="50000"/>
                    </a:srgbClr>
                  </a:solidFill>
                </a:rPr>
                <a:t>Temperature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050" b="1" dirty="0">
                  <a:solidFill>
                    <a:srgbClr val="9BBB59">
                      <a:lumMod val="50000"/>
                    </a:srgbClr>
                  </a:solidFill>
                </a:rPr>
                <a:t>Humidity,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050" b="1" dirty="0">
                  <a:solidFill>
                    <a:srgbClr val="9BBB59">
                      <a:lumMod val="50000"/>
                    </a:srgbClr>
                  </a:solidFill>
                </a:rPr>
                <a:t>Wind, Rain</a:t>
              </a:r>
              <a:endParaRPr lang="en-US" altLang="en-US" sz="1200" b="1" dirty="0">
                <a:solidFill>
                  <a:srgbClr val="9BBB59">
                    <a:lumMod val="50000"/>
                  </a:srgbClr>
                </a:solidFill>
              </a:endParaRPr>
            </a:p>
          </p:txBody>
        </p:sp>
        <p:sp>
          <p:nvSpPr>
            <p:cNvPr id="21" name="Text Box 1030"/>
            <p:cNvSpPr txBox="1">
              <a:spLocks noChangeArrowheads="1"/>
            </p:cNvSpPr>
            <p:nvPr/>
          </p:nvSpPr>
          <p:spPr bwMode="auto">
            <a:xfrm>
              <a:off x="4271085" y="1806947"/>
              <a:ext cx="1039067" cy="577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050" b="1">
                  <a:solidFill>
                    <a:srgbClr val="9BBB59">
                      <a:lumMod val="50000"/>
                    </a:srgbClr>
                  </a:solidFill>
                </a:rPr>
                <a:t>Temperature,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050" b="1">
                  <a:solidFill>
                    <a:srgbClr val="9BBB59">
                      <a:lumMod val="50000"/>
                    </a:srgbClr>
                  </a:solidFill>
                </a:rPr>
                <a:t>Humidity,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050" b="1">
                  <a:solidFill>
                    <a:srgbClr val="9BBB59">
                      <a:lumMod val="50000"/>
                    </a:srgbClr>
                  </a:solidFill>
                </a:rPr>
                <a:t>Rain</a:t>
              </a:r>
            </a:p>
          </p:txBody>
        </p:sp>
        <p:sp>
          <p:nvSpPr>
            <p:cNvPr id="22" name="Text Box 1031"/>
            <p:cNvSpPr txBox="1">
              <a:spLocks noChangeArrowheads="1"/>
            </p:cNvSpPr>
            <p:nvPr/>
          </p:nvSpPr>
          <p:spPr bwMode="auto">
            <a:xfrm>
              <a:off x="3469766" y="1966492"/>
              <a:ext cx="51167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050" b="1">
                  <a:solidFill>
                    <a:srgbClr val="9BBB59">
                      <a:lumMod val="50000"/>
                    </a:srgbClr>
                  </a:solidFill>
                </a:rPr>
                <a:t>Wind</a:t>
              </a:r>
              <a:endParaRPr lang="en-US" altLang="en-US" sz="1200" b="1">
                <a:solidFill>
                  <a:srgbClr val="9BBB59">
                    <a:lumMod val="50000"/>
                  </a:srgbClr>
                </a:solidFill>
              </a:endParaRPr>
            </a:p>
          </p:txBody>
        </p:sp>
        <p:sp>
          <p:nvSpPr>
            <p:cNvPr id="23" name="Text Box 1032"/>
            <p:cNvSpPr txBox="1">
              <a:spLocks noChangeArrowheads="1"/>
            </p:cNvSpPr>
            <p:nvPr/>
          </p:nvSpPr>
          <p:spPr bwMode="auto">
            <a:xfrm>
              <a:off x="5842710" y="1886720"/>
              <a:ext cx="1039067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050" b="1">
                  <a:solidFill>
                    <a:srgbClr val="9BBB59">
                      <a:lumMod val="50000"/>
                    </a:srgbClr>
                  </a:solidFill>
                </a:rPr>
                <a:t>Temperature,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050" b="1">
                  <a:solidFill>
                    <a:srgbClr val="9BBB59">
                      <a:lumMod val="50000"/>
                    </a:srgbClr>
                  </a:solidFill>
                </a:rPr>
                <a:t>Rain</a:t>
              </a:r>
              <a:endParaRPr lang="en-US" altLang="en-US" sz="1200" b="1">
                <a:solidFill>
                  <a:srgbClr val="9BBB59">
                    <a:lumMod val="50000"/>
                  </a:srgbClr>
                </a:solidFill>
              </a:endParaRPr>
            </a:p>
          </p:txBody>
        </p:sp>
        <p:sp>
          <p:nvSpPr>
            <p:cNvPr id="24" name="Text Box 1033"/>
            <p:cNvSpPr txBox="1">
              <a:spLocks noChangeArrowheads="1"/>
            </p:cNvSpPr>
            <p:nvPr/>
          </p:nvSpPr>
          <p:spPr bwMode="auto">
            <a:xfrm>
              <a:off x="527339" y="1862907"/>
              <a:ext cx="1167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00" b="1" i="1" dirty="0">
                  <a:solidFill>
                    <a:srgbClr val="9BBB59">
                      <a:lumMod val="50000"/>
                    </a:srgbClr>
                  </a:solidFill>
                </a:rPr>
                <a:t>Fire Weather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00" b="1" i="1" dirty="0">
                  <a:solidFill>
                    <a:srgbClr val="9BBB59">
                      <a:lumMod val="50000"/>
                    </a:srgbClr>
                  </a:solidFill>
                </a:rPr>
                <a:t>Observations</a:t>
              </a:r>
              <a:endParaRPr lang="en-US" altLang="en-US" sz="1350" b="1" i="1" dirty="0">
                <a:solidFill>
                  <a:srgbClr val="9BBB59">
                    <a:lumMod val="50000"/>
                  </a:srgbClr>
                </a:solidFill>
              </a:endParaRPr>
            </a:p>
          </p:txBody>
        </p:sp>
        <p:grpSp>
          <p:nvGrpSpPr>
            <p:cNvPr id="25" name="Group 1081"/>
            <p:cNvGrpSpPr>
              <a:grpSpLocks/>
            </p:cNvGrpSpPr>
            <p:nvPr/>
          </p:nvGrpSpPr>
          <p:grpSpPr bwMode="auto">
            <a:xfrm>
              <a:off x="5788957" y="2702297"/>
              <a:ext cx="1200150" cy="571500"/>
              <a:chOff x="4512" y="1872"/>
              <a:chExt cx="1008" cy="480"/>
            </a:xfrm>
            <a:solidFill>
              <a:srgbClr val="FFFF00"/>
            </a:solidFill>
          </p:grpSpPr>
          <p:sp>
            <p:nvSpPr>
              <p:cNvPr id="26" name="Rectangle 1075"/>
              <p:cNvSpPr>
                <a:spLocks noChangeArrowheads="1"/>
              </p:cNvSpPr>
              <p:nvPr/>
            </p:nvSpPr>
            <p:spPr bwMode="auto">
              <a:xfrm>
                <a:off x="4512" y="1872"/>
                <a:ext cx="1008" cy="480"/>
              </a:xfrm>
              <a:prstGeom prst="rect">
                <a:avLst/>
              </a:prstGeom>
              <a:grpFill/>
              <a:ln w="1905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en-CA" altLang="en-US" sz="1350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  <p:sp>
            <p:nvSpPr>
              <p:cNvPr id="27" name="Text Box 1034"/>
              <p:cNvSpPr txBox="1">
                <a:spLocks noChangeArrowheads="1"/>
              </p:cNvSpPr>
              <p:nvPr/>
            </p:nvSpPr>
            <p:spPr bwMode="auto">
              <a:xfrm>
                <a:off x="4560" y="1910"/>
                <a:ext cx="956" cy="427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>
                    <a:solidFill>
                      <a:srgbClr val="9BBB59">
                        <a:lumMod val="50000"/>
                      </a:srgbClr>
                    </a:solidFill>
                  </a:rPr>
                  <a:t>DC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200">
                    <a:solidFill>
                      <a:srgbClr val="9BBB59">
                        <a:lumMod val="50000"/>
                      </a:srgbClr>
                    </a:solidFill>
                  </a:rPr>
                  <a:t>Drought Code</a:t>
                </a:r>
                <a:endParaRPr lang="en-US" altLang="en-US" sz="1500" b="1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</p:grpSp>
        <p:grpSp>
          <p:nvGrpSpPr>
            <p:cNvPr id="28" name="Group 1080"/>
            <p:cNvGrpSpPr>
              <a:grpSpLocks/>
            </p:cNvGrpSpPr>
            <p:nvPr/>
          </p:nvGrpSpPr>
          <p:grpSpPr bwMode="auto">
            <a:xfrm>
              <a:off x="4017307" y="2702297"/>
              <a:ext cx="1600200" cy="571500"/>
              <a:chOff x="3024" y="1919"/>
              <a:chExt cx="1344" cy="480"/>
            </a:xfrm>
            <a:solidFill>
              <a:srgbClr val="FFFF00"/>
            </a:solidFill>
          </p:grpSpPr>
          <p:sp>
            <p:nvSpPr>
              <p:cNvPr id="29" name="Rectangle 1074"/>
              <p:cNvSpPr>
                <a:spLocks noChangeArrowheads="1"/>
              </p:cNvSpPr>
              <p:nvPr/>
            </p:nvSpPr>
            <p:spPr bwMode="auto">
              <a:xfrm>
                <a:off x="3024" y="1919"/>
                <a:ext cx="1344" cy="480"/>
              </a:xfrm>
              <a:prstGeom prst="rect">
                <a:avLst/>
              </a:prstGeom>
              <a:grpFill/>
              <a:ln w="1905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en-CA" altLang="en-US" sz="1350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  <p:sp>
            <p:nvSpPr>
              <p:cNvPr id="30" name="Text Box 1035"/>
              <p:cNvSpPr txBox="1">
                <a:spLocks noChangeArrowheads="1"/>
              </p:cNvSpPr>
              <p:nvPr/>
            </p:nvSpPr>
            <p:spPr bwMode="auto">
              <a:xfrm>
                <a:off x="3087" y="1957"/>
                <a:ext cx="1264" cy="427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>
                    <a:solidFill>
                      <a:srgbClr val="9BBB59">
                        <a:lumMod val="50000"/>
                      </a:srgbClr>
                    </a:solidFill>
                  </a:rPr>
                  <a:t>DMC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200">
                    <a:solidFill>
                      <a:srgbClr val="9BBB59">
                        <a:lumMod val="50000"/>
                      </a:srgbClr>
                    </a:solidFill>
                  </a:rPr>
                  <a:t>Duff Moisture Code</a:t>
                </a:r>
                <a:endParaRPr lang="en-US" altLang="en-US" sz="1500" b="1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</p:grpSp>
        <p:grpSp>
          <p:nvGrpSpPr>
            <p:cNvPr id="31" name="Group 1083"/>
            <p:cNvGrpSpPr>
              <a:grpSpLocks/>
            </p:cNvGrpSpPr>
            <p:nvPr/>
          </p:nvGrpSpPr>
          <p:grpSpPr bwMode="auto">
            <a:xfrm>
              <a:off x="2588557" y="3845297"/>
              <a:ext cx="1600200" cy="571500"/>
              <a:chOff x="1464" y="2832"/>
              <a:chExt cx="1344" cy="480"/>
            </a:xfrm>
            <a:solidFill>
              <a:srgbClr val="FFFF00"/>
            </a:solidFill>
          </p:grpSpPr>
          <p:sp>
            <p:nvSpPr>
              <p:cNvPr id="32" name="Rectangle 1076"/>
              <p:cNvSpPr>
                <a:spLocks noChangeArrowheads="1"/>
              </p:cNvSpPr>
              <p:nvPr/>
            </p:nvSpPr>
            <p:spPr bwMode="auto">
              <a:xfrm>
                <a:off x="1464" y="2832"/>
                <a:ext cx="1344" cy="480"/>
              </a:xfrm>
              <a:prstGeom prst="rect">
                <a:avLst/>
              </a:prstGeom>
              <a:grpFill/>
              <a:ln w="1905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en-CA" altLang="en-US" sz="1350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  <p:sp>
            <p:nvSpPr>
              <p:cNvPr id="33" name="Text Box 1036"/>
              <p:cNvSpPr txBox="1">
                <a:spLocks noChangeArrowheads="1"/>
              </p:cNvSpPr>
              <p:nvPr/>
            </p:nvSpPr>
            <p:spPr bwMode="auto">
              <a:xfrm>
                <a:off x="1488" y="2870"/>
                <a:ext cx="1296" cy="427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>
                    <a:solidFill>
                      <a:srgbClr val="9BBB59">
                        <a:lumMod val="50000"/>
                      </a:srgbClr>
                    </a:solidFill>
                  </a:rPr>
                  <a:t>ISI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200">
                    <a:solidFill>
                      <a:srgbClr val="9BBB59">
                        <a:lumMod val="50000"/>
                      </a:srgbClr>
                    </a:solidFill>
                  </a:rPr>
                  <a:t>Initial Spread Index</a:t>
                </a:r>
                <a:endParaRPr lang="en-US" altLang="en-US" sz="1500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</p:grpSp>
        <p:grpSp>
          <p:nvGrpSpPr>
            <p:cNvPr id="34" name="Group 1082"/>
            <p:cNvGrpSpPr>
              <a:grpSpLocks/>
            </p:cNvGrpSpPr>
            <p:nvPr/>
          </p:nvGrpSpPr>
          <p:grpSpPr bwMode="auto">
            <a:xfrm>
              <a:off x="5103157" y="3845297"/>
              <a:ext cx="1314450" cy="571500"/>
              <a:chOff x="3984" y="2880"/>
              <a:chExt cx="1104" cy="480"/>
            </a:xfrm>
            <a:solidFill>
              <a:srgbClr val="FFFF00"/>
            </a:solidFill>
          </p:grpSpPr>
          <p:sp>
            <p:nvSpPr>
              <p:cNvPr id="35" name="Rectangle 1077"/>
              <p:cNvSpPr>
                <a:spLocks noChangeArrowheads="1"/>
              </p:cNvSpPr>
              <p:nvPr/>
            </p:nvSpPr>
            <p:spPr bwMode="auto">
              <a:xfrm>
                <a:off x="3984" y="2880"/>
                <a:ext cx="1104" cy="480"/>
              </a:xfrm>
              <a:prstGeom prst="rect">
                <a:avLst/>
              </a:prstGeom>
              <a:grpFill/>
              <a:ln w="1905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en-CA" altLang="en-US" sz="1350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  <p:sp>
            <p:nvSpPr>
              <p:cNvPr id="36" name="Text Box 1037"/>
              <p:cNvSpPr txBox="1">
                <a:spLocks noChangeArrowheads="1"/>
              </p:cNvSpPr>
              <p:nvPr/>
            </p:nvSpPr>
            <p:spPr bwMode="auto">
              <a:xfrm>
                <a:off x="4091" y="2918"/>
                <a:ext cx="935" cy="427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>
                    <a:solidFill>
                      <a:srgbClr val="9BBB59">
                        <a:lumMod val="50000"/>
                      </a:srgbClr>
                    </a:solidFill>
                  </a:rPr>
                  <a:t>BUI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200">
                    <a:solidFill>
                      <a:srgbClr val="9BBB59">
                        <a:lumMod val="50000"/>
                      </a:srgbClr>
                    </a:solidFill>
                  </a:rPr>
                  <a:t>Buildup Index</a:t>
                </a:r>
                <a:endParaRPr lang="en-US" altLang="en-US" sz="1350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</p:grpSp>
        <p:grpSp>
          <p:nvGrpSpPr>
            <p:cNvPr id="37" name="Group 1084"/>
            <p:cNvGrpSpPr>
              <a:grpSpLocks/>
            </p:cNvGrpSpPr>
            <p:nvPr/>
          </p:nvGrpSpPr>
          <p:grpSpPr bwMode="auto">
            <a:xfrm>
              <a:off x="3845857" y="4787082"/>
              <a:ext cx="1657350" cy="571500"/>
              <a:chOff x="2880" y="3647"/>
              <a:chExt cx="1392" cy="480"/>
            </a:xfrm>
            <a:solidFill>
              <a:srgbClr val="FFFF00"/>
            </a:solidFill>
          </p:grpSpPr>
          <p:sp>
            <p:nvSpPr>
              <p:cNvPr id="38" name="Rectangle 1078"/>
              <p:cNvSpPr>
                <a:spLocks noChangeArrowheads="1"/>
              </p:cNvSpPr>
              <p:nvPr/>
            </p:nvSpPr>
            <p:spPr bwMode="auto">
              <a:xfrm>
                <a:off x="2880" y="3647"/>
                <a:ext cx="1392" cy="480"/>
              </a:xfrm>
              <a:prstGeom prst="rect">
                <a:avLst/>
              </a:prstGeom>
              <a:grpFill/>
              <a:ln w="1905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en-CA" altLang="en-US" sz="1350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  <p:sp>
            <p:nvSpPr>
              <p:cNvPr id="39" name="Text Box 1038"/>
              <p:cNvSpPr txBox="1">
                <a:spLocks noChangeArrowheads="1"/>
              </p:cNvSpPr>
              <p:nvPr/>
            </p:nvSpPr>
            <p:spPr bwMode="auto">
              <a:xfrm>
                <a:off x="2974" y="3685"/>
                <a:ext cx="1250" cy="427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>
                    <a:solidFill>
                      <a:srgbClr val="9BBB59">
                        <a:lumMod val="50000"/>
                      </a:srgbClr>
                    </a:solidFill>
                  </a:rPr>
                  <a:t>FWI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200">
                    <a:solidFill>
                      <a:srgbClr val="9BBB59">
                        <a:lumMod val="50000"/>
                      </a:srgbClr>
                    </a:solidFill>
                  </a:rPr>
                  <a:t>Fire Weather Index</a:t>
                </a:r>
                <a:endParaRPr lang="en-US" altLang="en-US" sz="1500" b="1">
                  <a:solidFill>
                    <a:srgbClr val="9BBB59">
                      <a:lumMod val="50000"/>
                    </a:srgbClr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" name="Group 1079"/>
            <p:cNvGrpSpPr>
              <a:grpSpLocks/>
            </p:cNvGrpSpPr>
            <p:nvPr/>
          </p:nvGrpSpPr>
          <p:grpSpPr bwMode="auto">
            <a:xfrm>
              <a:off x="1731307" y="2702297"/>
              <a:ext cx="1876425" cy="571500"/>
              <a:chOff x="1104" y="1920"/>
              <a:chExt cx="1576" cy="480"/>
            </a:xfrm>
            <a:solidFill>
              <a:srgbClr val="FFFF00"/>
            </a:solidFill>
          </p:grpSpPr>
          <p:sp>
            <p:nvSpPr>
              <p:cNvPr id="41" name="Rectangle 1045"/>
              <p:cNvSpPr>
                <a:spLocks noChangeArrowheads="1"/>
              </p:cNvSpPr>
              <p:nvPr/>
            </p:nvSpPr>
            <p:spPr bwMode="auto">
              <a:xfrm>
                <a:off x="1104" y="1920"/>
                <a:ext cx="1536" cy="480"/>
              </a:xfrm>
              <a:prstGeom prst="rect">
                <a:avLst/>
              </a:prstGeom>
              <a:grpFill/>
              <a:ln w="1905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en-CA" altLang="en-US" sz="1350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  <p:sp>
            <p:nvSpPr>
              <p:cNvPr id="42" name="Text Box 1039"/>
              <p:cNvSpPr txBox="1">
                <a:spLocks noChangeArrowheads="1"/>
              </p:cNvSpPr>
              <p:nvPr/>
            </p:nvSpPr>
            <p:spPr bwMode="auto">
              <a:xfrm>
                <a:off x="1114" y="1958"/>
                <a:ext cx="1566" cy="427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bg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bg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bg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bg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500" b="1" dirty="0">
                    <a:solidFill>
                      <a:srgbClr val="9BBB59">
                        <a:lumMod val="50000"/>
                      </a:srgbClr>
                    </a:solidFill>
                  </a:rPr>
                  <a:t>FFMC</a:t>
                </a:r>
                <a:endParaRPr lang="en-US" altLang="en-US" sz="1500" dirty="0">
                  <a:solidFill>
                    <a:srgbClr val="9BBB59">
                      <a:lumMod val="50000"/>
                    </a:srgbClr>
                  </a:solidFill>
                </a:endParaRP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r>
                  <a:rPr lang="en-US" altLang="en-US" sz="1200" dirty="0">
                    <a:solidFill>
                      <a:srgbClr val="9BBB59">
                        <a:lumMod val="50000"/>
                      </a:srgbClr>
                    </a:solidFill>
                  </a:rPr>
                  <a:t>Fine Fuel Moisture Code</a:t>
                </a:r>
                <a:endParaRPr lang="en-US" altLang="en-US" sz="1500" b="1" dirty="0">
                  <a:solidFill>
                    <a:srgbClr val="9BBB59">
                      <a:lumMod val="50000"/>
                    </a:srgbClr>
                  </a:solidFill>
                </a:endParaRPr>
              </a:p>
            </p:txBody>
          </p:sp>
        </p:grpSp>
        <p:sp>
          <p:nvSpPr>
            <p:cNvPr id="43" name="Text Box 1040"/>
            <p:cNvSpPr txBox="1">
              <a:spLocks noChangeArrowheads="1"/>
            </p:cNvSpPr>
            <p:nvPr/>
          </p:nvSpPr>
          <p:spPr bwMode="auto">
            <a:xfrm>
              <a:off x="473760" y="3913163"/>
              <a:ext cx="11673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00" b="1" i="1" dirty="0">
                  <a:solidFill>
                    <a:srgbClr val="9BBB59">
                      <a:lumMod val="50000"/>
                    </a:srgbClr>
                  </a:solidFill>
                </a:rPr>
                <a:t>Fire Behavior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00" b="1" i="1" dirty="0">
                  <a:solidFill>
                    <a:srgbClr val="9BBB59">
                      <a:lumMod val="50000"/>
                    </a:srgbClr>
                  </a:solidFill>
                </a:rPr>
                <a:t>Indexes</a:t>
              </a:r>
              <a:endParaRPr lang="en-US" altLang="en-US" sz="1500" b="1" i="1" dirty="0">
                <a:solidFill>
                  <a:srgbClr val="9BBB59">
                    <a:lumMod val="50000"/>
                  </a:srgbClr>
                </a:solidFill>
              </a:endParaRPr>
            </a:p>
          </p:txBody>
        </p:sp>
        <p:sp>
          <p:nvSpPr>
            <p:cNvPr id="44" name="Text Box 1041"/>
            <p:cNvSpPr txBox="1">
              <a:spLocks noChangeArrowheads="1"/>
            </p:cNvSpPr>
            <p:nvPr/>
          </p:nvSpPr>
          <p:spPr bwMode="auto">
            <a:xfrm>
              <a:off x="473073" y="2770163"/>
              <a:ext cx="11865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00" b="1" i="1" dirty="0">
                  <a:solidFill>
                    <a:srgbClr val="9BBB59">
                      <a:lumMod val="50000"/>
                    </a:srgbClr>
                  </a:solidFill>
                </a:rPr>
                <a:t>Fuel Moisture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00" b="1" i="1" dirty="0">
                  <a:solidFill>
                    <a:srgbClr val="9BBB59">
                      <a:lumMod val="50000"/>
                    </a:srgbClr>
                  </a:solidFill>
                </a:rPr>
                <a:t>Codes</a:t>
              </a:r>
              <a:endParaRPr lang="en-US" altLang="en-US" sz="1500" b="1" i="1" dirty="0">
                <a:solidFill>
                  <a:srgbClr val="9BBB59">
                    <a:lumMod val="50000"/>
                  </a:srgbClr>
                </a:solidFill>
              </a:endParaRPr>
            </a:p>
          </p:txBody>
        </p:sp>
      </p:grpSp>
      <p:sp>
        <p:nvSpPr>
          <p:cNvPr id="45" name="Text Box 27"/>
          <p:cNvSpPr txBox="1">
            <a:spLocks noChangeAspect="1" noChangeArrowheads="1"/>
          </p:cNvSpPr>
          <p:nvPr/>
        </p:nvSpPr>
        <p:spPr bwMode="auto">
          <a:xfrm>
            <a:off x="7218726" y="1197362"/>
            <a:ext cx="17446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D14D02"/>
              </a:buClr>
              <a:buFont typeface="Wingdings" pitchFamily="2" charset="2"/>
              <a:buChar char="§"/>
              <a:defRPr sz="2600">
                <a:solidFill>
                  <a:srgbClr val="333333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D14D02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D14D02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4D0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FF5050"/>
                </a:solidFill>
              </a:rPr>
              <a:t>Snow depth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FF5050"/>
                </a:solidFill>
              </a:rPr>
              <a:t>Barometric Pressure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FF5050"/>
                </a:solidFill>
              </a:rPr>
              <a:t>Horizontal Visibility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FF5050"/>
                </a:solidFill>
              </a:rPr>
              <a:t>Cloud cover and type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FF5050"/>
                </a:solidFill>
              </a:rPr>
              <a:t>Upper air data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49757" y="3982538"/>
            <a:ext cx="1674817" cy="1760041"/>
            <a:chOff x="1549757" y="3982538"/>
            <a:chExt cx="1674817" cy="1760041"/>
          </a:xfrm>
        </p:grpSpPr>
        <p:sp>
          <p:nvSpPr>
            <p:cNvPr id="48" name="Rectangle 1032" descr="C:\Slides\Photos\Pics for BT\C-3 smouldering fire.gif"/>
            <p:cNvSpPr>
              <a:spLocks noChangeArrowheads="1"/>
            </p:cNvSpPr>
            <p:nvPr/>
          </p:nvSpPr>
          <p:spPr bwMode="auto">
            <a:xfrm>
              <a:off x="1757919" y="3982538"/>
              <a:ext cx="1257300" cy="971550"/>
            </a:xfrm>
            <a:prstGeom prst="rect">
              <a:avLst/>
            </a:prstGeom>
            <a:blipFill dpi="0" rotWithShape="0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Text Box 1034"/>
            <p:cNvSpPr txBox="1">
              <a:spLocks noChangeArrowheads="1"/>
            </p:cNvSpPr>
            <p:nvPr/>
          </p:nvSpPr>
          <p:spPr bwMode="auto">
            <a:xfrm>
              <a:off x="1549757" y="4973138"/>
              <a:ext cx="167481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2400" b="1" i="1" dirty="0">
                  <a:solidFill>
                    <a:prstClr val="black"/>
                  </a:solidFill>
                  <a:latin typeface="+mn-lt"/>
                </a:rPr>
                <a:t>ISI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2000" b="1" i="1" dirty="0">
                  <a:solidFill>
                    <a:prstClr val="black"/>
                  </a:solidFill>
                  <a:latin typeface="+mn-lt"/>
                </a:rPr>
                <a:t>rate of spread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54623" y="3372938"/>
            <a:ext cx="1975156" cy="1764407"/>
            <a:chOff x="5672303" y="4002858"/>
            <a:chExt cx="1975156" cy="1764407"/>
          </a:xfrm>
        </p:grpSpPr>
        <p:sp>
          <p:nvSpPr>
            <p:cNvPr id="50" name="Rectangle 1037" descr="C:\Slides\Fire Pics\Smoldering\smolder 2.jpg"/>
            <p:cNvSpPr>
              <a:spLocks noChangeArrowheads="1"/>
            </p:cNvSpPr>
            <p:nvPr/>
          </p:nvSpPr>
          <p:spPr bwMode="auto">
            <a:xfrm>
              <a:off x="6031230" y="4002858"/>
              <a:ext cx="1257300" cy="971550"/>
            </a:xfrm>
            <a:prstGeom prst="rect">
              <a:avLst/>
            </a:prstGeom>
            <a:blipFill dpi="0" rotWithShape="0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Text Box 1039"/>
            <p:cNvSpPr txBox="1">
              <a:spLocks noChangeArrowheads="1"/>
            </p:cNvSpPr>
            <p:nvPr/>
          </p:nvSpPr>
          <p:spPr bwMode="auto">
            <a:xfrm>
              <a:off x="5672303" y="4997824"/>
              <a:ext cx="197515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2400" b="1" i="1" dirty="0">
                  <a:solidFill>
                    <a:prstClr val="black"/>
                  </a:solidFill>
                  <a:latin typeface="+mn-lt"/>
                </a:rPr>
                <a:t>BUI</a:t>
              </a:r>
              <a:endParaRPr lang="en-US" altLang="en-US" sz="2400" i="1" dirty="0">
                <a:solidFill>
                  <a:prstClr val="black"/>
                </a:solidFill>
                <a:latin typeface="+mn-lt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2000" i="1" dirty="0">
                  <a:solidFill>
                    <a:prstClr val="black"/>
                  </a:solidFill>
                  <a:latin typeface="+mn-lt"/>
                </a:rPr>
                <a:t>fuel consumption</a:t>
              </a:r>
              <a:endParaRPr lang="en-US" altLang="en-US" sz="2000" b="1" i="1" dirty="0"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6396" y="4986393"/>
            <a:ext cx="1476238" cy="1743532"/>
            <a:chOff x="3946396" y="4986393"/>
            <a:chExt cx="1476238" cy="1743532"/>
          </a:xfrm>
        </p:grpSpPr>
        <p:sp>
          <p:nvSpPr>
            <p:cNvPr id="51" name="Rectangle 1038" descr="C:\Slides\Fire Pics\Fires\plot9-2.jpg"/>
            <p:cNvSpPr>
              <a:spLocks noChangeArrowheads="1"/>
            </p:cNvSpPr>
            <p:nvPr/>
          </p:nvSpPr>
          <p:spPr bwMode="auto">
            <a:xfrm>
              <a:off x="4056460" y="4986393"/>
              <a:ext cx="1257300" cy="971550"/>
            </a:xfrm>
            <a:prstGeom prst="rect">
              <a:avLst/>
            </a:pr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Text Box 1040"/>
            <p:cNvSpPr txBox="1">
              <a:spLocks noChangeArrowheads="1"/>
            </p:cNvSpPr>
            <p:nvPr/>
          </p:nvSpPr>
          <p:spPr bwMode="auto">
            <a:xfrm>
              <a:off x="3946396" y="5960484"/>
              <a:ext cx="147623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2400" b="1" i="1" dirty="0">
                  <a:solidFill>
                    <a:prstClr val="black"/>
                  </a:solidFill>
                  <a:latin typeface="+mn-lt"/>
                </a:rPr>
                <a:t>FWI</a:t>
              </a:r>
              <a:endParaRPr lang="en-US" altLang="en-US" sz="2400" i="1" dirty="0">
                <a:solidFill>
                  <a:prstClr val="black"/>
                </a:solidFill>
                <a:latin typeface="+mn-lt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2000" i="1" dirty="0">
                  <a:solidFill>
                    <a:prstClr val="black"/>
                  </a:solidFill>
                  <a:latin typeface="+mn-lt"/>
                </a:rPr>
                <a:t>fire intensity</a:t>
              </a:r>
              <a:endParaRPr lang="en-US" altLang="en-US" sz="2000" b="1" i="1" dirty="0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54" name="Rectangle 2"/>
          <p:cNvSpPr txBox="1">
            <a:spLocks noChangeArrowheads="1"/>
          </p:cNvSpPr>
          <p:nvPr/>
        </p:nvSpPr>
        <p:spPr bwMode="auto">
          <a:xfrm>
            <a:off x="213360" y="274638"/>
            <a:ext cx="8737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Canadian FWI System Indexes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35132" y="5374879"/>
            <a:ext cx="1556836" cy="369332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DSR/MSR/SSR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503207" y="4792083"/>
            <a:ext cx="511513" cy="5657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6" descr="C:\Slides\Fire Pics\Misc\Fire Hazard Sig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9766" y="5201373"/>
            <a:ext cx="781396" cy="114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Oval 54"/>
          <p:cNvSpPr/>
          <p:nvPr/>
        </p:nvSpPr>
        <p:spPr>
          <a:xfrm>
            <a:off x="1991638" y="1049041"/>
            <a:ext cx="1186899" cy="914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TextBox 57"/>
          <p:cNvSpPr txBox="1"/>
          <p:nvPr/>
        </p:nvSpPr>
        <p:spPr>
          <a:xfrm>
            <a:off x="3079412" y="869464"/>
            <a:ext cx="5722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rgbClr val="C00000"/>
                </a:solidFill>
              </a:rPr>
              <a:t>Noon local standard time; hourly calculations can be done</a:t>
            </a:r>
          </a:p>
        </p:txBody>
      </p:sp>
    </p:spTree>
    <p:extLst>
      <p:ext uri="{BB962C8B-B14F-4D97-AF65-F5344CB8AC3E}">
        <p14:creationId xmlns:p14="http://schemas.microsoft.com/office/powerpoint/2010/main" val="12598859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866C447-D86C-4169-B178-01EF69BB288E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000" y="1564342"/>
            <a:ext cx="6718698" cy="3976478"/>
            <a:chOff x="1143000" y="1564342"/>
            <a:chExt cx="6718698" cy="3976478"/>
          </a:xfrm>
        </p:grpSpPr>
        <p:sp>
          <p:nvSpPr>
            <p:cNvPr id="41986" name="Line 76"/>
            <p:cNvSpPr>
              <a:spLocks noChangeShapeType="1"/>
            </p:cNvSpPr>
            <p:nvPr/>
          </p:nvSpPr>
          <p:spPr bwMode="auto">
            <a:xfrm flipH="1" flipV="1">
              <a:off x="2286000" y="3964641"/>
              <a:ext cx="1314450" cy="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87" name="Line 77"/>
            <p:cNvSpPr>
              <a:spLocks noChangeShapeType="1"/>
            </p:cNvSpPr>
            <p:nvPr/>
          </p:nvSpPr>
          <p:spPr bwMode="auto">
            <a:xfrm>
              <a:off x="5429250" y="3964641"/>
              <a:ext cx="1257300" cy="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88" name="Line 79"/>
            <p:cNvSpPr>
              <a:spLocks noChangeShapeType="1"/>
            </p:cNvSpPr>
            <p:nvPr/>
          </p:nvSpPr>
          <p:spPr bwMode="auto">
            <a:xfrm>
              <a:off x="2286000" y="3964641"/>
              <a:ext cx="0" cy="45720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89" name="Line 80"/>
            <p:cNvSpPr>
              <a:spLocks noChangeShapeType="1"/>
            </p:cNvSpPr>
            <p:nvPr/>
          </p:nvSpPr>
          <p:spPr bwMode="auto">
            <a:xfrm>
              <a:off x="6686550" y="3964641"/>
              <a:ext cx="0" cy="51435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90" name="Line 68"/>
            <p:cNvSpPr>
              <a:spLocks noChangeShapeType="1"/>
            </p:cNvSpPr>
            <p:nvPr/>
          </p:nvSpPr>
          <p:spPr bwMode="auto">
            <a:xfrm>
              <a:off x="1946672" y="2078691"/>
              <a:ext cx="0" cy="62865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91" name="Line 69"/>
            <p:cNvSpPr>
              <a:spLocks noChangeShapeType="1"/>
            </p:cNvSpPr>
            <p:nvPr/>
          </p:nvSpPr>
          <p:spPr bwMode="auto">
            <a:xfrm>
              <a:off x="3227785" y="2078691"/>
              <a:ext cx="0" cy="62865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92" name="Line 70"/>
            <p:cNvSpPr>
              <a:spLocks noChangeShapeType="1"/>
            </p:cNvSpPr>
            <p:nvPr/>
          </p:nvSpPr>
          <p:spPr bwMode="auto">
            <a:xfrm>
              <a:off x="4608910" y="2078691"/>
              <a:ext cx="0" cy="62865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93" name="Line 71"/>
            <p:cNvSpPr>
              <a:spLocks noChangeShapeType="1"/>
            </p:cNvSpPr>
            <p:nvPr/>
          </p:nvSpPr>
          <p:spPr bwMode="auto">
            <a:xfrm>
              <a:off x="5844779" y="2078691"/>
              <a:ext cx="0" cy="62865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94" name="Line 72"/>
            <p:cNvSpPr>
              <a:spLocks noChangeShapeType="1"/>
            </p:cNvSpPr>
            <p:nvPr/>
          </p:nvSpPr>
          <p:spPr bwMode="auto">
            <a:xfrm>
              <a:off x="7200900" y="2078691"/>
              <a:ext cx="0" cy="62865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95" name="Line 40"/>
            <p:cNvSpPr>
              <a:spLocks noChangeShapeType="1"/>
            </p:cNvSpPr>
            <p:nvPr/>
          </p:nvSpPr>
          <p:spPr bwMode="auto">
            <a:xfrm>
              <a:off x="1943100" y="3393141"/>
              <a:ext cx="5257800" cy="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96" name="Line 41"/>
            <p:cNvSpPr>
              <a:spLocks noChangeShapeType="1"/>
            </p:cNvSpPr>
            <p:nvPr/>
          </p:nvSpPr>
          <p:spPr bwMode="auto">
            <a:xfrm>
              <a:off x="1943100" y="2821641"/>
              <a:ext cx="0" cy="57150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97" name="Line 42"/>
            <p:cNvSpPr>
              <a:spLocks noChangeShapeType="1"/>
            </p:cNvSpPr>
            <p:nvPr/>
          </p:nvSpPr>
          <p:spPr bwMode="auto">
            <a:xfrm>
              <a:off x="5844779" y="3221691"/>
              <a:ext cx="0" cy="17145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98" name="Line 43"/>
            <p:cNvSpPr>
              <a:spLocks noChangeShapeType="1"/>
            </p:cNvSpPr>
            <p:nvPr/>
          </p:nvSpPr>
          <p:spPr bwMode="auto">
            <a:xfrm>
              <a:off x="7200900" y="3107391"/>
              <a:ext cx="0" cy="28575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999" name="Line 44"/>
            <p:cNvSpPr>
              <a:spLocks noChangeShapeType="1"/>
            </p:cNvSpPr>
            <p:nvPr/>
          </p:nvSpPr>
          <p:spPr bwMode="auto">
            <a:xfrm flipH="1">
              <a:off x="4629150" y="2878791"/>
              <a:ext cx="0" cy="51435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00" name="Line 45"/>
            <p:cNvSpPr>
              <a:spLocks noChangeShapeType="1"/>
            </p:cNvSpPr>
            <p:nvPr/>
          </p:nvSpPr>
          <p:spPr bwMode="auto">
            <a:xfrm>
              <a:off x="3200400" y="2878791"/>
              <a:ext cx="0" cy="51435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01" name="Line 74"/>
            <p:cNvSpPr>
              <a:spLocks noChangeShapeType="1"/>
            </p:cNvSpPr>
            <p:nvPr/>
          </p:nvSpPr>
          <p:spPr bwMode="auto">
            <a:xfrm>
              <a:off x="4400550" y="3393141"/>
              <a:ext cx="0" cy="28575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CA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04" name="Text Box 26"/>
            <p:cNvSpPr txBox="1">
              <a:spLocks noChangeArrowheads="1"/>
            </p:cNvSpPr>
            <p:nvPr/>
          </p:nvSpPr>
          <p:spPr bwMode="auto">
            <a:xfrm>
              <a:off x="1143000" y="1564342"/>
              <a:ext cx="6030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i="1">
                  <a:solidFill>
                    <a:prstClr val="white"/>
                  </a:solidFill>
                  <a:latin typeface="Arial" panose="020B0604020202020204" pitchFamily="34" charset="0"/>
                </a:rPr>
                <a:t>Inputs</a:t>
              </a:r>
              <a:endParaRPr lang="en-US" altLang="en-US" sz="135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05" name="Text Box 27"/>
            <p:cNvSpPr txBox="1">
              <a:spLocks noChangeArrowheads="1"/>
            </p:cNvSpPr>
            <p:nvPr/>
          </p:nvSpPr>
          <p:spPr bwMode="auto">
            <a:xfrm>
              <a:off x="1314451" y="3964642"/>
              <a:ext cx="7232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i="1">
                  <a:solidFill>
                    <a:prstClr val="black"/>
                  </a:solidFill>
                  <a:latin typeface="Arial" panose="020B0604020202020204" pitchFamily="34" charset="0"/>
                </a:rPr>
                <a:t>Outputs</a:t>
              </a:r>
              <a:endParaRPr lang="en-US" altLang="en-US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06" name="Text Box 30"/>
            <p:cNvSpPr txBox="1">
              <a:spLocks noChangeArrowheads="1"/>
            </p:cNvSpPr>
            <p:nvPr/>
          </p:nvSpPr>
          <p:spPr bwMode="auto">
            <a:xfrm>
              <a:off x="5486400" y="3964642"/>
              <a:ext cx="116681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500" dirty="0">
                  <a:solidFill>
                    <a:prstClr val="black"/>
                  </a:solidFill>
                  <a:latin typeface="Arial" panose="020B0604020202020204" pitchFamily="34" charset="0"/>
                </a:rPr>
                <a:t>Secondary</a:t>
              </a:r>
            </a:p>
          </p:txBody>
        </p:sp>
        <p:sp>
          <p:nvSpPr>
            <p:cNvPr id="42007" name="Text Box 33"/>
            <p:cNvSpPr txBox="1">
              <a:spLocks noChangeArrowheads="1"/>
            </p:cNvSpPr>
            <p:nvPr/>
          </p:nvSpPr>
          <p:spPr bwMode="auto">
            <a:xfrm>
              <a:off x="2400300" y="3964642"/>
              <a:ext cx="8905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500">
                  <a:solidFill>
                    <a:prstClr val="black"/>
                  </a:solidFill>
                  <a:latin typeface="Arial" panose="020B0604020202020204" pitchFamily="34" charset="0"/>
                </a:rPr>
                <a:t>Primary</a:t>
              </a:r>
            </a:p>
          </p:txBody>
        </p:sp>
        <p:sp>
          <p:nvSpPr>
            <p:cNvPr id="42008" name="Text Box 34"/>
            <p:cNvSpPr txBox="1">
              <a:spLocks noChangeArrowheads="1"/>
            </p:cNvSpPr>
            <p:nvPr/>
          </p:nvSpPr>
          <p:spPr bwMode="auto">
            <a:xfrm>
              <a:off x="1428751" y="1792942"/>
              <a:ext cx="1075038" cy="46166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i="1" dirty="0">
                  <a:solidFill>
                    <a:prstClr val="black"/>
                  </a:solidFill>
                  <a:latin typeface="Arial" panose="020B0604020202020204" pitchFamily="34" charset="0"/>
                </a:rPr>
                <a:t>FBP System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i="1" dirty="0">
                  <a:solidFill>
                    <a:prstClr val="black"/>
                  </a:solidFill>
                  <a:latin typeface="Arial" panose="020B0604020202020204" pitchFamily="34" charset="0"/>
                </a:rPr>
                <a:t>Fuel Type</a:t>
              </a:r>
              <a:endParaRPr lang="en-US" altLang="en-US" sz="135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09" name="Text Box 36"/>
            <p:cNvSpPr txBox="1">
              <a:spLocks noChangeArrowheads="1"/>
            </p:cNvSpPr>
            <p:nvPr/>
          </p:nvSpPr>
          <p:spPr bwMode="auto">
            <a:xfrm>
              <a:off x="2615803" y="1792942"/>
              <a:ext cx="1271758" cy="64633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i="1">
                  <a:solidFill>
                    <a:prstClr val="black"/>
                  </a:solidFill>
                  <a:latin typeface="Arial" panose="020B0604020202020204" pitchFamily="34" charset="0"/>
                </a:rPr>
                <a:t>FFMC, ISI, BUI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i="1">
                  <a:solidFill>
                    <a:prstClr val="black"/>
                  </a:solidFill>
                  <a:latin typeface="Arial" panose="020B0604020202020204" pitchFamily="34" charset="0"/>
                </a:rPr>
                <a:t>Wind Speed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i="1">
                  <a:solidFill>
                    <a:prstClr val="black"/>
                  </a:solidFill>
                  <a:latin typeface="Arial" panose="020B0604020202020204" pitchFamily="34" charset="0"/>
                </a:rPr>
                <a:t>Wind Direction</a:t>
              </a:r>
              <a:endParaRPr lang="en-US" altLang="en-US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10" name="Text Box 37"/>
            <p:cNvSpPr txBox="1">
              <a:spLocks noChangeArrowheads="1"/>
            </p:cNvSpPr>
            <p:nvPr/>
          </p:nvSpPr>
          <p:spPr bwMode="auto">
            <a:xfrm>
              <a:off x="3882628" y="1792942"/>
              <a:ext cx="1502334" cy="46166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i="1" dirty="0">
                  <a:solidFill>
                    <a:prstClr val="black"/>
                  </a:solidFill>
                  <a:latin typeface="Arial" panose="020B0604020202020204" pitchFamily="34" charset="0"/>
                </a:rPr>
                <a:t>Percent Slope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i="1" dirty="0">
                  <a:solidFill>
                    <a:prstClr val="black"/>
                  </a:solidFill>
                  <a:latin typeface="Arial" panose="020B0604020202020204" pitchFamily="34" charset="0"/>
                </a:rPr>
                <a:t>Upslope Direction</a:t>
              </a:r>
              <a:endParaRPr lang="en-US" altLang="en-US" sz="135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11" name="Text Box 38"/>
            <p:cNvSpPr txBox="1">
              <a:spLocks noChangeArrowheads="1"/>
            </p:cNvSpPr>
            <p:nvPr/>
          </p:nvSpPr>
          <p:spPr bwMode="auto">
            <a:xfrm>
              <a:off x="5406629" y="1792942"/>
              <a:ext cx="923651" cy="64633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i="1">
                  <a:solidFill>
                    <a:prstClr val="black"/>
                  </a:solidFill>
                  <a:latin typeface="Arial" panose="020B0604020202020204" pitchFamily="34" charset="0"/>
                </a:rPr>
                <a:t>Elevation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i="1">
                  <a:solidFill>
                    <a:prstClr val="black"/>
                  </a:solidFill>
                  <a:latin typeface="Arial" panose="020B0604020202020204" pitchFamily="34" charset="0"/>
                </a:rPr>
                <a:t>Lat / Long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i="1">
                  <a:solidFill>
                    <a:prstClr val="black"/>
                  </a:solidFill>
                  <a:latin typeface="Arial" panose="020B0604020202020204" pitchFamily="34" charset="0"/>
                </a:rPr>
                <a:t>Date</a:t>
              </a:r>
              <a:endParaRPr lang="en-US" altLang="en-US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012" name="Text Box 39"/>
            <p:cNvSpPr txBox="1">
              <a:spLocks noChangeArrowheads="1"/>
            </p:cNvSpPr>
            <p:nvPr/>
          </p:nvSpPr>
          <p:spPr bwMode="auto">
            <a:xfrm>
              <a:off x="6594873" y="1792942"/>
              <a:ext cx="1174168" cy="64633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30612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Myriad Pro"/>
                  <a:ea typeface="Myriad Pro"/>
                  <a:cs typeface="Myriad Pro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i="1">
                  <a:solidFill>
                    <a:prstClr val="black"/>
                  </a:solidFill>
                  <a:latin typeface="Arial" panose="020B0604020202020204" pitchFamily="34" charset="0"/>
                </a:rPr>
                <a:t>Elapsed Time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i="1">
                  <a:solidFill>
                    <a:prstClr val="black"/>
                  </a:solidFill>
                  <a:latin typeface="Arial" panose="020B0604020202020204" pitchFamily="34" charset="0"/>
                </a:rPr>
                <a:t>Point or Line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1200" b="1" i="1">
                  <a:solidFill>
                    <a:prstClr val="black"/>
                  </a:solidFill>
                  <a:latin typeface="Arial" panose="020B0604020202020204" pitchFamily="34" charset="0"/>
                </a:rPr>
                <a:t>Ignition</a:t>
              </a:r>
              <a:endParaRPr lang="en-US" altLang="en-US" sz="135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700" name="Text Box 10"/>
            <p:cNvSpPr txBox="1">
              <a:spLocks noChangeArrowheads="1"/>
            </p:cNvSpPr>
            <p:nvPr/>
          </p:nvSpPr>
          <p:spPr bwMode="auto">
            <a:xfrm>
              <a:off x="5416154" y="2707342"/>
              <a:ext cx="857250" cy="64633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900" b="1" dirty="0">
                  <a:solidFill>
                    <a:prstClr val="black"/>
                  </a:solidFill>
                </a:rPr>
                <a:t> </a:t>
              </a:r>
              <a:r>
                <a:rPr lang="en-US" altLang="en-US" sz="1200" b="1" dirty="0">
                  <a:solidFill>
                    <a:prstClr val="black"/>
                  </a:solidFill>
                </a:rPr>
                <a:t>Foliar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00" b="1" dirty="0">
                  <a:solidFill>
                    <a:prstClr val="black"/>
                  </a:solidFill>
                </a:rPr>
                <a:t>Moisture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00" b="1" dirty="0">
                  <a:solidFill>
                    <a:prstClr val="black"/>
                  </a:solidFill>
                </a:rPr>
                <a:t>Content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8701" name="Text Box 13"/>
            <p:cNvSpPr txBox="1">
              <a:spLocks noChangeArrowheads="1"/>
            </p:cNvSpPr>
            <p:nvPr/>
          </p:nvSpPr>
          <p:spPr bwMode="auto">
            <a:xfrm>
              <a:off x="1660922" y="2707342"/>
              <a:ext cx="611769" cy="27699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00" b="1">
                  <a:solidFill>
                    <a:prstClr val="black"/>
                  </a:solidFill>
                </a:rPr>
                <a:t>Fuels</a:t>
              </a:r>
              <a:endParaRPr lang="en-US" altLang="en-US" sz="1200">
                <a:solidFill>
                  <a:prstClr val="black"/>
                </a:solidFill>
              </a:endParaRPr>
            </a:p>
          </p:txBody>
        </p:sp>
        <p:sp>
          <p:nvSpPr>
            <p:cNvPr id="28702" name="Text Box 16"/>
            <p:cNvSpPr txBox="1">
              <a:spLocks noChangeArrowheads="1"/>
            </p:cNvSpPr>
            <p:nvPr/>
          </p:nvSpPr>
          <p:spPr bwMode="auto">
            <a:xfrm>
              <a:off x="2790613" y="2707342"/>
              <a:ext cx="821744" cy="27699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00" b="1">
                  <a:solidFill>
                    <a:prstClr val="black"/>
                  </a:solidFill>
                </a:rPr>
                <a:t>Weather</a:t>
              </a:r>
              <a:endParaRPr lang="en-US" altLang="en-US" sz="1200">
                <a:solidFill>
                  <a:prstClr val="black"/>
                </a:solidFill>
              </a:endParaRPr>
            </a:p>
          </p:txBody>
        </p:sp>
        <p:sp>
          <p:nvSpPr>
            <p:cNvPr id="28703" name="Text Box 19"/>
            <p:cNvSpPr txBox="1">
              <a:spLocks noChangeArrowheads="1"/>
            </p:cNvSpPr>
            <p:nvPr/>
          </p:nvSpPr>
          <p:spPr bwMode="auto">
            <a:xfrm>
              <a:off x="4079081" y="2707342"/>
              <a:ext cx="1057275" cy="27699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00" b="1" dirty="0">
                  <a:solidFill>
                    <a:prstClr val="black"/>
                  </a:solidFill>
                </a:rPr>
                <a:t>Topography</a:t>
              </a:r>
              <a:endParaRPr lang="en-US" alt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8704" name="Text Box 22"/>
            <p:cNvSpPr txBox="1">
              <a:spLocks noChangeArrowheads="1"/>
            </p:cNvSpPr>
            <p:nvPr/>
          </p:nvSpPr>
          <p:spPr bwMode="auto">
            <a:xfrm>
              <a:off x="6457951" y="2707342"/>
              <a:ext cx="1403747" cy="46166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00" b="1">
                  <a:solidFill>
                    <a:prstClr val="black"/>
                  </a:solidFill>
                </a:rPr>
                <a:t>Type / Duration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200" b="1">
                  <a:solidFill>
                    <a:prstClr val="black"/>
                  </a:solidFill>
                </a:rPr>
                <a:t>of   Prediction</a:t>
              </a: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05" name="Text Box 25"/>
            <p:cNvSpPr txBox="1">
              <a:spLocks noChangeArrowheads="1"/>
            </p:cNvSpPr>
            <p:nvPr/>
          </p:nvSpPr>
          <p:spPr bwMode="auto">
            <a:xfrm>
              <a:off x="3388519" y="3678892"/>
              <a:ext cx="2081213" cy="78483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500" b="1" dirty="0">
                  <a:solidFill>
                    <a:prstClr val="black"/>
                  </a:solidFill>
                </a:rPr>
                <a:t>Canadian Forest Fire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500" b="1" dirty="0">
                  <a:solidFill>
                    <a:prstClr val="black"/>
                  </a:solidFill>
                </a:rPr>
                <a:t>Behavior Prediction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500" b="1" dirty="0">
                  <a:solidFill>
                    <a:prstClr val="black"/>
                  </a:solidFill>
                </a:rPr>
                <a:t>(FBP)  system</a:t>
              </a:r>
              <a:endParaRPr lang="en-US" altLang="en-US" sz="1500" dirty="0">
                <a:solidFill>
                  <a:prstClr val="black"/>
                </a:solidFill>
              </a:endParaRPr>
            </a:p>
          </p:txBody>
        </p:sp>
        <p:sp>
          <p:nvSpPr>
            <p:cNvPr id="28706" name="Text Box 35"/>
            <p:cNvSpPr txBox="1">
              <a:spLocks noChangeArrowheads="1"/>
            </p:cNvSpPr>
            <p:nvPr/>
          </p:nvSpPr>
          <p:spPr bwMode="auto">
            <a:xfrm>
              <a:off x="1428751" y="4436128"/>
              <a:ext cx="1693069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900" b="1" dirty="0">
                  <a:solidFill>
                    <a:prstClr val="black"/>
                  </a:solidFill>
                </a:rPr>
                <a:t>Rate of Spread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900" b="1" dirty="0">
                  <a:solidFill>
                    <a:prstClr val="black"/>
                  </a:solidFill>
                </a:rPr>
                <a:t>Fuel Consumption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900" b="1" dirty="0">
                  <a:solidFill>
                    <a:prstClr val="black"/>
                  </a:solidFill>
                </a:rPr>
                <a:t>Head Fire Intensity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900" b="1" dirty="0">
                  <a:solidFill>
                    <a:prstClr val="black"/>
                  </a:solidFill>
                </a:rPr>
                <a:t>Fire Description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900" b="1" dirty="0">
                  <a:solidFill>
                    <a:prstClr val="black"/>
                  </a:solidFill>
                </a:rPr>
                <a:t>     - Fire Type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900" b="1" dirty="0">
                  <a:solidFill>
                    <a:prstClr val="black"/>
                  </a:solidFill>
                </a:rPr>
                <a:t>     - Crown Fraction Burned</a:t>
              </a:r>
              <a:endParaRPr lang="en-US" altLang="en-US" sz="900" dirty="0">
                <a:solidFill>
                  <a:prstClr val="black"/>
                </a:solidFill>
              </a:endParaRPr>
            </a:p>
          </p:txBody>
        </p:sp>
        <p:sp>
          <p:nvSpPr>
            <p:cNvPr id="28707" name="Text Box 54"/>
            <p:cNvSpPr txBox="1">
              <a:spLocks noChangeArrowheads="1"/>
            </p:cNvSpPr>
            <p:nvPr/>
          </p:nvSpPr>
          <p:spPr bwMode="auto">
            <a:xfrm>
              <a:off x="5600700" y="4478991"/>
              <a:ext cx="2228850" cy="106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900" b="1" dirty="0">
                  <a:solidFill>
                    <a:prstClr val="black"/>
                  </a:solidFill>
                </a:rPr>
                <a:t>Head, Flank &amp; Back Spread Distances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900" b="1" dirty="0">
                  <a:solidFill>
                    <a:prstClr val="black"/>
                  </a:solidFill>
                </a:rPr>
                <a:t>Flank &amp; Back Fire Rates of Spread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900" b="1" dirty="0">
                  <a:solidFill>
                    <a:prstClr val="black"/>
                  </a:solidFill>
                </a:rPr>
                <a:t>Flank &amp; Back Fire Intensities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900" b="1" dirty="0">
                  <a:solidFill>
                    <a:prstClr val="black"/>
                  </a:solidFill>
                </a:rPr>
                <a:t>Elliptical Fire Area &amp; Perimeter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900" b="1" dirty="0">
                  <a:solidFill>
                    <a:prstClr val="black"/>
                  </a:solidFill>
                </a:rPr>
                <a:t>Rate of Perimeter Growth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900" b="1" dirty="0">
                  <a:solidFill>
                    <a:prstClr val="black"/>
                  </a:solidFill>
                </a:rPr>
                <a:t>Length-to-Breadth Ratio</a:t>
              </a:r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213360" y="274638"/>
            <a:ext cx="87376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Canadian Forest Fire </a:t>
            </a:r>
            <a:r>
              <a:rPr lang="en-US" altLang="en-US" sz="3600" dirty="0" err="1">
                <a:solidFill>
                  <a:srgbClr val="C00000"/>
                </a:solidFill>
                <a:latin typeface="+mj-lt"/>
              </a:rPr>
              <a:t>Behaviour</a:t>
            </a:r>
            <a:endParaRPr lang="en-US" altLang="en-US" sz="3600" dirty="0">
              <a:solidFill>
                <a:srgbClr val="C00000"/>
              </a:solidFill>
              <a:latin typeface="+mj-lt"/>
            </a:endParaRPr>
          </a:p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Prediction (FBP) System</a:t>
            </a:r>
          </a:p>
        </p:txBody>
      </p:sp>
    </p:spTree>
    <p:extLst>
      <p:ext uri="{BB962C8B-B14F-4D97-AF65-F5344CB8AC3E}">
        <p14:creationId xmlns:p14="http://schemas.microsoft.com/office/powerpoint/2010/main" val="4130572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80674-AE32-E9CE-66CF-79FB7AF5C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07D3E0-A1EF-D7E7-081B-DA7BEE832547}"/>
              </a:ext>
            </a:extLst>
          </p:cNvPr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E54A24-4CAD-7F4B-37C5-60573CF3DDAA}"/>
              </a:ext>
            </a:extLst>
          </p:cNvPr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F6630-CE30-199C-86F9-B5DBB45B2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20" y="1102362"/>
            <a:ext cx="8554720" cy="3103878"/>
          </a:xfrm>
        </p:spPr>
        <p:txBody>
          <a:bodyPr/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CA" sz="2800" b="1" dirty="0">
                <a:latin typeface="+mn-lt"/>
              </a:rPr>
              <a:t>Reconciliation of discrepancy between hourly and daily calculations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CA" sz="2800" b="1" dirty="0">
                <a:latin typeface="+mn-lt"/>
              </a:rPr>
              <a:t>Grass fire (and peat module) to come – adds a couple more boxes the CFFDRS schematics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CA" sz="2800" b="1" dirty="0">
                <a:latin typeface="+mn-lt"/>
              </a:rPr>
              <a:t>Physical fuel description options for FBP </a:t>
            </a:r>
            <a:endParaRPr lang="en-CA" b="1" dirty="0">
              <a:latin typeface="+mn-lt"/>
            </a:endParaRPr>
          </a:p>
          <a:p>
            <a:pPr marL="365125" indent="0">
              <a:buNone/>
            </a:pPr>
            <a:endParaRPr lang="en-CA" b="1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64A40-2116-CB4E-87AF-AF9EBFDA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37E20-3B86-41FA-8018-7BB57659C1CE}" type="slidenum">
              <a:rPr lang="en-CA" altLang="en-US" smtClean="0"/>
              <a:pPr/>
              <a:t>14</a:t>
            </a:fld>
            <a:endParaRPr lang="en-US" altLang="en-US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89A9E38-6FE7-FB74-48AA-3D3F50CB5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" y="274638"/>
            <a:ext cx="8737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“Next Generation” CFFDRS</a:t>
            </a:r>
          </a:p>
        </p:txBody>
      </p:sp>
    </p:spTree>
    <p:extLst>
      <p:ext uri="{BB962C8B-B14F-4D97-AF65-F5344CB8AC3E}">
        <p14:creationId xmlns:p14="http://schemas.microsoft.com/office/powerpoint/2010/main" val="836956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625CAE-AA2E-410B-9B3A-BB0A22F5FAEB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5222560" y="1419948"/>
            <a:ext cx="392144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9966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+mn-lt"/>
              </a:rPr>
              <a:t>The CWFIS provides national fire weather, fire </a:t>
            </a:r>
            <a:r>
              <a:rPr lang="en-US" altLang="en-US" sz="2400" b="1" dirty="0" err="1">
                <a:solidFill>
                  <a:prstClr val="black"/>
                </a:solidFill>
                <a:latin typeface="+mn-lt"/>
              </a:rPr>
              <a:t>behaviour</a:t>
            </a:r>
            <a:r>
              <a:rPr lang="en-US" altLang="en-US" sz="2400" b="1" dirty="0">
                <a:solidFill>
                  <a:prstClr val="black"/>
                </a:solidFill>
                <a:latin typeface="+mn-lt"/>
              </a:rPr>
              <a:t>, fire locations, and other information.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200" b="1" dirty="0">
              <a:solidFill>
                <a:prstClr val="black"/>
              </a:solidFill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i="1" dirty="0">
                <a:solidFill>
                  <a:prstClr val="black"/>
                </a:solidFill>
                <a:latin typeface="+mn-lt"/>
                <a:hlinkClick r:id="rId2"/>
              </a:rPr>
              <a:t>http://cwfis.cfs.nrcan.gc.ca</a:t>
            </a:r>
            <a:r>
              <a:rPr lang="en-US" altLang="en-US" sz="2400" b="1" i="1" dirty="0">
                <a:solidFill>
                  <a:prstClr val="black"/>
                </a:solidFill>
                <a:latin typeface="+mn-lt"/>
              </a:rPr>
              <a:t> 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1269276"/>
            <a:ext cx="4835085" cy="4235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13360" y="274638"/>
            <a:ext cx="8737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CWFIS: Web site front page (bilingual)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14661" y="5581306"/>
            <a:ext cx="753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9966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i="1" dirty="0">
                <a:solidFill>
                  <a:srgbClr val="C00000"/>
                </a:solidFill>
                <a:latin typeface="+mn-lt"/>
              </a:rPr>
              <a:t>Revised web site will be released late spring 2025?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222560" y="3643893"/>
            <a:ext cx="37674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9966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+mn-lt"/>
              </a:rPr>
              <a:t>Provincial/territorial web sites provide operational focus in their jurisdictions.</a:t>
            </a:r>
          </a:p>
        </p:txBody>
      </p:sp>
    </p:spTree>
    <p:extLst>
      <p:ext uri="{BB962C8B-B14F-4D97-AF65-F5344CB8AC3E}">
        <p14:creationId xmlns:p14="http://schemas.microsoft.com/office/powerpoint/2010/main" val="2679655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625CAE-AA2E-410B-9B3A-BB0A22F5FAEB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8811" y="1897874"/>
            <a:ext cx="4390154" cy="2900005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8" name="Rectangle 7"/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13360" y="274638"/>
            <a:ext cx="8737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CWFIS: Interactive map and other features</a:t>
            </a:r>
          </a:p>
        </p:txBody>
      </p:sp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224745" y="1070402"/>
            <a:ext cx="709585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9966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marL="355600" indent="-1778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+mn-lt"/>
              </a:rPr>
              <a:t>Background information</a:t>
            </a:r>
          </a:p>
          <a:p>
            <a:pPr marL="358775" indent="-179388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+mn-lt"/>
              </a:rPr>
              <a:t>Clickable layers to display underlying information </a:t>
            </a:r>
          </a:p>
          <a:p>
            <a:pPr marL="358775" indent="-179388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+mn-lt"/>
              </a:rPr>
              <a:t>Interactive map</a:t>
            </a:r>
          </a:p>
          <a:p>
            <a:pPr marL="538163" indent="-179388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+mn-lt"/>
              </a:rPr>
              <a:t>Base maps</a:t>
            </a:r>
          </a:p>
          <a:p>
            <a:pPr marL="538163" indent="-179388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+mn-lt"/>
              </a:rPr>
              <a:t>Fire locations</a:t>
            </a:r>
          </a:p>
          <a:p>
            <a:pPr marL="538163" indent="-179388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+mn-lt"/>
              </a:rPr>
              <a:t>Hotspots</a:t>
            </a:r>
          </a:p>
          <a:p>
            <a:pPr marL="538163" indent="-179388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+mn-lt"/>
              </a:rPr>
              <a:t>Perimeter estimates</a:t>
            </a:r>
          </a:p>
          <a:p>
            <a:pPr marL="538163" indent="-179388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C00000"/>
                </a:solidFill>
                <a:latin typeface="+mn-lt"/>
              </a:rPr>
              <a:t>Fire Danger (all FWI themes soon)</a:t>
            </a:r>
          </a:p>
          <a:p>
            <a:pPr marL="538163" indent="-179388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+mn-lt"/>
              </a:rPr>
              <a:t>Fire History (1980 to current)</a:t>
            </a:r>
          </a:p>
          <a:p>
            <a:pPr marL="358775" indent="-179388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altLang="en-US" sz="2400" b="1" dirty="0">
              <a:latin typeface="+mn-lt"/>
            </a:endParaRPr>
          </a:p>
          <a:p>
            <a:pPr marL="358775" indent="-179388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+mn-lt"/>
              </a:rPr>
              <a:t>Many layer available using WFS, WCS, WMS</a:t>
            </a:r>
          </a:p>
          <a:p>
            <a:pPr marL="358775" indent="-179388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altLang="en-US" sz="2400" b="1" dirty="0">
              <a:latin typeface="+mn-lt"/>
            </a:endParaRPr>
          </a:p>
          <a:p>
            <a:pPr marL="358775" indent="-179388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+mn-lt"/>
              </a:rPr>
              <a:t>Internal site includes fire growth modeling, smoke forecast, extra base layers, …</a:t>
            </a:r>
          </a:p>
        </p:txBody>
      </p:sp>
    </p:spTree>
    <p:extLst>
      <p:ext uri="{BB962C8B-B14F-4D97-AF65-F5344CB8AC3E}">
        <p14:creationId xmlns:p14="http://schemas.microsoft.com/office/powerpoint/2010/main" val="480402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D03E9-D82F-0ABF-5E0C-89BE3D672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D3587A-AC3F-D7F2-4871-8E305956D5A1}"/>
              </a:ext>
            </a:extLst>
          </p:cNvPr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434E28-D7F4-5BF5-DB1A-866DA529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4625CAE-AA2E-410B-9B3A-BB0A22F5FAEB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C99B73-B05E-1FF1-3610-C6E6ABF408C2}"/>
              </a:ext>
            </a:extLst>
          </p:cNvPr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021D03F-A70E-DB1E-1B58-112848D3D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" y="274638"/>
            <a:ext cx="8737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CWFIS: Internal viewer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848987-33C0-FBD5-5FEA-70B6C82DF5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9" b="1984"/>
          <a:stretch/>
        </p:blipFill>
        <p:spPr>
          <a:xfrm>
            <a:off x="479235" y="1332000"/>
            <a:ext cx="8205849" cy="435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CB23E3-2DED-A7A3-A82E-A83817B4A6BA}"/>
              </a:ext>
            </a:extLst>
          </p:cNvPr>
          <p:cNvSpPr txBox="1"/>
          <p:nvPr/>
        </p:nvSpPr>
        <p:spPr>
          <a:xfrm>
            <a:off x="5175925" y="1101167"/>
            <a:ext cx="3244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/>
              <a:t>Many features available</a:t>
            </a:r>
          </a:p>
        </p:txBody>
      </p:sp>
    </p:spTree>
    <p:extLst>
      <p:ext uri="{BB962C8B-B14F-4D97-AF65-F5344CB8AC3E}">
        <p14:creationId xmlns:p14="http://schemas.microsoft.com/office/powerpoint/2010/main" val="193463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37E20-3B86-41FA-8018-7BB57659C1CE}" type="slidenum">
              <a:rPr lang="en-CA" altLang="en-US" smtClean="0"/>
              <a:pPr/>
              <a:t>18</a:t>
            </a:fld>
            <a:endParaRPr lang="en-US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237760" y="1056186"/>
            <a:ext cx="5756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CA" sz="2800" b="1" dirty="0" err="1"/>
              <a:t>CanSIPS</a:t>
            </a:r>
            <a:r>
              <a:rPr lang="en-CA" sz="2800" b="1" dirty="0"/>
              <a:t> + NRCan FWI outputs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CA" sz="28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CA" sz="2800" b="1" dirty="0"/>
              <a:t>New procedure in development phase 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13360" y="274638"/>
            <a:ext cx="8737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Seasonal Forecasting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95200" y="3078813"/>
            <a:ext cx="3502456" cy="2362405"/>
            <a:chOff x="112320" y="1869773"/>
            <a:chExt cx="3502456" cy="2362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320" y="1869773"/>
              <a:ext cx="3502456" cy="2362405"/>
            </a:xfrm>
            <a:prstGeom prst="rect">
              <a:avLst/>
            </a:prstGeom>
          </p:spPr>
        </p:pic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1157110" y="2831127"/>
              <a:ext cx="1485900" cy="679668"/>
            </a:xfrm>
            <a:prstGeom prst="rect">
              <a:avLst/>
            </a:prstGeom>
            <a:noFill/>
            <a:ln w="63500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V="1">
            <a:off x="4437736" y="3795120"/>
            <a:ext cx="940670" cy="786818"/>
          </a:xfrm>
          <a:prstGeom prst="straightConnector1">
            <a:avLst/>
          </a:prstGeom>
          <a:ln w="63500">
            <a:solidFill>
              <a:srgbClr val="FF99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564" y="4619266"/>
            <a:ext cx="2240474" cy="193564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378406" y="1221781"/>
            <a:ext cx="3571188" cy="3599997"/>
            <a:chOff x="5378406" y="1221781"/>
            <a:chExt cx="3571188" cy="35999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236" t="11155" r="16496" b="1356"/>
            <a:stretch/>
          </p:blipFill>
          <p:spPr>
            <a:xfrm>
              <a:off x="5378406" y="1221781"/>
              <a:ext cx="3571188" cy="3599997"/>
            </a:xfrm>
            <a:prstGeom prst="rect">
              <a:avLst/>
            </a:prstGeom>
            <a:ln w="12700">
              <a:solidFill>
                <a:srgbClr val="0000FF"/>
              </a:solidFill>
            </a:ln>
          </p:spPr>
        </p:pic>
        <p:sp>
          <p:nvSpPr>
            <p:cNvPr id="6" name="TextBox 5"/>
            <p:cNvSpPr txBox="1">
              <a:spLocks/>
            </p:cNvSpPr>
            <p:nvPr/>
          </p:nvSpPr>
          <p:spPr>
            <a:xfrm>
              <a:off x="5402967" y="3507120"/>
              <a:ext cx="756000" cy="2880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28579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165" y="4139679"/>
            <a:ext cx="2855595" cy="1981200"/>
          </a:xfrm>
          <a:prstGeom prst="rect">
            <a:avLst/>
          </a:prstGeom>
        </p:spPr>
      </p:pic>
      <p:sp>
        <p:nvSpPr>
          <p:cNvPr id="6151" name="Rectangle 7"/>
          <p:cNvSpPr>
            <a:spLocks noGrp="1" noChangeArrowheads="1"/>
          </p:cNvSpPr>
          <p:nvPr>
            <p:ph idx="1"/>
          </p:nvPr>
        </p:nvSpPr>
        <p:spPr>
          <a:xfrm>
            <a:off x="355600" y="994638"/>
            <a:ext cx="8514080" cy="5292000"/>
          </a:xfrm>
          <a:effectLst/>
        </p:spPr>
        <p:txBody>
          <a:bodyPr/>
          <a:lstStyle/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CIFFC: Meteorology Working Group, Fire courses, …</a:t>
            </a: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NADM, NASFAO</a:t>
            </a: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n-lt"/>
              </a:rPr>
              <a:t>Fire weather briefings</a:t>
            </a:r>
          </a:p>
          <a:p>
            <a:pPr marL="5381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n-lt"/>
              </a:rPr>
              <a:t>CIFFC/GOC, Seasonal forecasts</a:t>
            </a:r>
          </a:p>
          <a:p>
            <a:pPr marL="355600" indent="0" eaLnBrk="1" hangingPunct="1">
              <a:buNone/>
              <a:defRPr/>
            </a:pPr>
            <a:endParaRPr lang="en-US" altLang="en-US" sz="1200" b="1" dirty="0">
              <a:latin typeface="+mn-lt"/>
            </a:endParaRP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With ECCC:</a:t>
            </a:r>
          </a:p>
          <a:p>
            <a:pPr marL="5381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Fire weather product and science development</a:t>
            </a:r>
          </a:p>
          <a:p>
            <a:pPr marL="5381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Smoke modeling &amp; health – Firework, working groups, </a:t>
            </a:r>
            <a:r>
              <a:rPr lang="en-US" altLang="en-US" b="1" dirty="0" err="1">
                <a:latin typeface="+mj-lt"/>
              </a:rPr>
              <a:t>etc</a:t>
            </a:r>
            <a:endParaRPr lang="en-US" altLang="en-US" b="1" dirty="0">
              <a:latin typeface="+mj-lt"/>
            </a:endParaRPr>
          </a:p>
          <a:p>
            <a:pPr marL="5381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Forecast improvement</a:t>
            </a:r>
          </a:p>
          <a:p>
            <a:pPr marL="8937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Short, medium, long range</a:t>
            </a:r>
          </a:p>
          <a:p>
            <a:pPr marL="893763" indent="-182563" eaLnBrk="1" hangingPunct="1">
              <a:buFont typeface="Arial" panose="020B0604020202020204" pitchFamily="34" charset="0"/>
              <a:buChar char="•"/>
              <a:defRPr/>
            </a:pPr>
            <a:endParaRPr lang="en-US" altLang="en-US" sz="1200" b="1" dirty="0">
              <a:latin typeface="+mj-lt"/>
            </a:endParaRP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8000"/>
                </a:solidFill>
                <a:latin typeface="+mj-lt"/>
              </a:rPr>
              <a:t>This brings us to where we are today!</a:t>
            </a:r>
          </a:p>
          <a:p>
            <a:pPr marL="711200" indent="0" eaLnBrk="1" hangingPunct="1">
              <a:buNone/>
              <a:defRPr/>
            </a:pPr>
            <a:endParaRPr lang="en-US" altLang="en-US" b="1" dirty="0">
              <a:latin typeface="+mj-lt"/>
            </a:endParaRPr>
          </a:p>
          <a:p>
            <a:pPr marL="893763" indent="-182563" eaLnBrk="1" hangingPunct="1">
              <a:buFont typeface="Arial" panose="020B0604020202020204" pitchFamily="34" charset="0"/>
              <a:buChar char="•"/>
              <a:defRPr/>
            </a:pPr>
            <a:endParaRPr lang="en-US" altLang="en-US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7AD33D-438D-4AA5-849A-FA82CB8F9BCB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13360" y="274638"/>
            <a:ext cx="8737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Outreach &amp; Interaction with Other Projects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951" y="1553187"/>
            <a:ext cx="3153124" cy="20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05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" y="274638"/>
            <a:ext cx="8737600" cy="720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Canada’s Forests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3EC9D8C-7756-4BAD-AF2E-828CDE3D959C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72720" y="939799"/>
            <a:ext cx="6360160" cy="143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j-lt"/>
              </a:rPr>
              <a:t>Total area of about 3.62 million km</a:t>
            </a:r>
            <a:r>
              <a:rPr lang="en-US" altLang="en-US" sz="2800" b="1" baseline="30000" dirty="0">
                <a:latin typeface="+mj-lt"/>
              </a:rPr>
              <a:t>2</a:t>
            </a:r>
            <a:r>
              <a:rPr lang="en-US" altLang="en-US" sz="2800" b="1" dirty="0">
                <a:latin typeface="+mj-lt"/>
              </a:rPr>
              <a:t>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en-US" sz="2800" b="1" dirty="0">
                <a:latin typeface="+mj-lt"/>
              </a:rPr>
              <a:t>40% of Canada’s </a:t>
            </a:r>
            <a:r>
              <a:rPr lang="en-US" altLang="en-US" sz="2800" b="1" dirty="0">
                <a:solidFill>
                  <a:srgbClr val="008000"/>
                </a:solidFill>
                <a:latin typeface="+mj-lt"/>
              </a:rPr>
              <a:t>land </a:t>
            </a:r>
            <a:r>
              <a:rPr lang="en-US" altLang="en-US" sz="2800" b="1" dirty="0">
                <a:latin typeface="+mj-lt"/>
              </a:rPr>
              <a:t>area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FF9900"/>
                </a:solidFill>
                <a:latin typeface="+mj-lt"/>
              </a:rPr>
              <a:t>~33%</a:t>
            </a:r>
            <a:r>
              <a:rPr lang="en-US" altLang="en-US" sz="2800" b="1" dirty="0">
                <a:latin typeface="+mj-lt"/>
              </a:rPr>
              <a:t> of Canada is boreal forest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3680" y="2589862"/>
            <a:ext cx="4897732" cy="3812863"/>
            <a:chOff x="153680" y="2589862"/>
            <a:chExt cx="4897732" cy="38128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680" y="2745013"/>
              <a:ext cx="1156077" cy="2650944"/>
            </a:xfrm>
            <a:prstGeom prst="rect">
              <a:avLst/>
            </a:prstGeom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559422" y="5872500"/>
              <a:ext cx="4491990" cy="53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defRPr sz="1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1800" b="1" dirty="0">
                  <a:solidFill>
                    <a:srgbClr val="009900"/>
                  </a:solidFill>
                </a:rPr>
                <a:t>The State of Canada’s Forests (2021)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001" t="4710" r="16366" b="4110"/>
            <a:stretch/>
          </p:blipFill>
          <p:spPr>
            <a:xfrm>
              <a:off x="1284777" y="2589862"/>
              <a:ext cx="3702789" cy="3227351"/>
            </a:xfrm>
            <a:prstGeom prst="rect">
              <a:avLst/>
            </a:prstGeom>
            <a:ln w="12700">
              <a:solidFill>
                <a:srgbClr val="008000"/>
              </a:solidFill>
            </a:ln>
          </p:spPr>
        </p:pic>
      </p:grpSp>
      <p:pic>
        <p:nvPicPr>
          <p:cNvPr id="20" name="Picture 5" descr="E:\projects\Special\for_Kelvin\Evacs_BurnedArea_in_CanForest_1980to2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092" y="1615451"/>
            <a:ext cx="3625596" cy="30312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4824567" y="4657409"/>
            <a:ext cx="4190241" cy="93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kumimoji="1" lang="en-US" altLang="en-US" sz="2800" b="1" dirty="0">
                <a:solidFill>
                  <a:prstClr val="black"/>
                </a:solidFill>
                <a:latin typeface="+mj-lt"/>
              </a:rPr>
              <a:t>     M</a:t>
            </a:r>
            <a:r>
              <a:rPr lang="en-US" altLang="en-US" sz="2800" b="1" dirty="0">
                <a:solidFill>
                  <a:prstClr val="black"/>
                </a:solidFill>
                <a:latin typeface="+mj-lt"/>
              </a:rPr>
              <a:t>ost fire activity occurs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lang="en-US" altLang="en-US" sz="2800" b="1" dirty="0">
                <a:solidFill>
                  <a:prstClr val="black"/>
                </a:solidFill>
                <a:latin typeface="+mj-lt"/>
              </a:rPr>
              <a:t>     in the boreal forest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ClrTx/>
              <a:buNone/>
            </a:pPr>
            <a:endParaRPr lang="en-US" altLang="en-US" sz="2000" b="1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3326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idx="1"/>
          </p:nvPr>
        </p:nvSpPr>
        <p:spPr>
          <a:xfrm>
            <a:off x="355600" y="994638"/>
            <a:ext cx="8514080" cy="5292000"/>
          </a:xfrm>
          <a:effectLst/>
        </p:spPr>
        <p:txBody>
          <a:bodyPr/>
          <a:lstStyle/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Monthly discussions with ECCC:</a:t>
            </a:r>
          </a:p>
          <a:p>
            <a:pPr marL="5381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Fire weather product and science development</a:t>
            </a:r>
          </a:p>
          <a:p>
            <a:pPr marL="5381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Smoke modeling &amp; health – Firework, AQ, …</a:t>
            </a:r>
          </a:p>
          <a:p>
            <a:pPr marL="5381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CCCS future projections</a:t>
            </a:r>
          </a:p>
          <a:p>
            <a:pPr marL="5381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Forecast improvement – all timescales</a:t>
            </a:r>
          </a:p>
          <a:p>
            <a:pPr marL="893763" indent="-182563" eaLnBrk="1" hangingPunct="1">
              <a:buFont typeface="Arial" panose="020B0604020202020204" pitchFamily="34" charset="0"/>
              <a:buChar char="•"/>
              <a:defRPr/>
            </a:pPr>
            <a:endParaRPr lang="en-US" altLang="en-US" sz="1800" b="1" dirty="0">
              <a:latin typeface="+mj-lt"/>
            </a:endParaRP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Drought monitoring</a:t>
            </a:r>
          </a:p>
          <a:p>
            <a:pPr marL="542925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AAFC, NDMC, NCEI</a:t>
            </a:r>
          </a:p>
          <a:p>
            <a:pPr marL="542925" indent="-182563" eaLnBrk="1" hangingPunct="1">
              <a:buFont typeface="Arial" panose="020B0604020202020204" pitchFamily="34" charset="0"/>
              <a:buChar char="•"/>
              <a:defRPr/>
            </a:pPr>
            <a:endParaRPr lang="en-US" altLang="en-US" sz="1800" b="1" dirty="0">
              <a:latin typeface="+mj-lt"/>
            </a:endParaRPr>
          </a:p>
          <a:p>
            <a:pPr marL="542925" indent="-182563" eaLnBrk="1" hangingPunct="1">
              <a:buFont typeface="Arial" panose="020B0604020202020204" pitchFamily="34" charset="0"/>
              <a:buChar char="•"/>
              <a:defRPr/>
            </a:pPr>
            <a:endParaRPr lang="en-US" altLang="en-US" sz="1800" b="1" dirty="0">
              <a:latin typeface="+mj-lt"/>
            </a:endParaRP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CIFFC / Meteorology Working Group </a:t>
            </a: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Course review and material (e.g. S589)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7AD33D-438D-4AA5-849A-FA82CB8F9BCB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13360" y="274638"/>
            <a:ext cx="8737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Outreach &amp; Project Interaction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EE6DAE6E-7751-D419-5C4E-175D9AA1B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49" y="2377608"/>
            <a:ext cx="2141696" cy="1485900"/>
          </a:xfrm>
          <a:prstGeom prst="rect">
            <a:avLst/>
          </a:prstGeom>
        </p:spPr>
      </p:pic>
      <p:pic>
        <p:nvPicPr>
          <p:cNvPr id="1026" name="Picture 2" descr="The description of this image follow">
            <a:extLst>
              <a:ext uri="{FF2B5EF4-FFF2-40B4-BE49-F238E27FC236}">
                <a16:creationId xmlns:a16="http://schemas.microsoft.com/office/drawing/2014/main" id="{45FBF355-31C5-6487-E66D-25043DE8C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26" y="3998180"/>
            <a:ext cx="1800476" cy="1128870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D98B24-C4F9-55E4-601F-3BC5EA138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840" y="4001382"/>
            <a:ext cx="1508760" cy="1165860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49833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 txBox="1">
            <a:spLocks/>
          </p:cNvSpPr>
          <p:nvPr/>
        </p:nvSpPr>
        <p:spPr>
          <a:xfrm>
            <a:off x="361963" y="1049188"/>
            <a:ext cx="8580157" cy="5448810"/>
          </a:xfrm>
          <a:prstGeom prst="rect">
            <a:avLst/>
          </a:prstGeom>
        </p:spPr>
        <p:txBody>
          <a:bodyPr/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Organized by the Canadian Interagency Forest Fire Centre (CIFFC)   </a:t>
            </a:r>
            <a:r>
              <a:rPr lang="en-CA" sz="2800" dirty="0">
                <a:solidFill>
                  <a:srgbClr val="008000"/>
                </a:solidFill>
                <a:latin typeface="Aptos" panose="020B0004020202020204" pitchFamily="34" charset="0"/>
              </a:rPr>
              <a:t>~2013 inception …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endParaRPr lang="en-CA" sz="18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Wednesday 10:00 MDT</a:t>
            </a:r>
          </a:p>
          <a:p>
            <a:pPr marL="542925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Precedes the Duty Officer calls</a:t>
            </a:r>
          </a:p>
          <a:p>
            <a:pPr marL="542925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April / early May to September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endParaRPr lang="en-CA" sz="18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Outlook for next 7 days</a:t>
            </a:r>
            <a:endParaRPr lang="en-CA" sz="18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defTabSz="354004"/>
            <a:endParaRPr lang="en-CA" sz="18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NRCan people welcome</a:t>
            </a:r>
          </a:p>
          <a:p>
            <a:pPr marL="541338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Audience from ECCC, PSC, OGD</a:t>
            </a:r>
          </a:p>
          <a:p>
            <a:pPr marL="541338" indent="-180975" defTabSz="354004">
              <a:buFont typeface="Arial" panose="020B0604020202020204" pitchFamily="34" charset="0"/>
              <a:buChar char="•"/>
            </a:pPr>
            <a:endParaRPr lang="en-CA" sz="12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Occasional international outlooks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endParaRPr lang="en-CA" sz="12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C00000"/>
                </a:solidFill>
                <a:latin typeface="Aptos" panose="020B0004020202020204" pitchFamily="34" charset="0"/>
              </a:rPr>
              <a:t>SPU: Focused audience 2-4 week outlooks</a:t>
            </a:r>
          </a:p>
          <a:p>
            <a:pPr defTabSz="354004"/>
            <a:endParaRPr lang="en-CA" sz="1400" dirty="0">
              <a:solidFill>
                <a:schemeClr val="tx1"/>
              </a:solidFill>
            </a:endParaRPr>
          </a:p>
          <a:p>
            <a:pPr defTabSz="354004"/>
            <a:endParaRPr lang="en-CA" sz="1400" dirty="0">
              <a:solidFill>
                <a:schemeClr val="tx1"/>
              </a:solidFill>
            </a:endParaRPr>
          </a:p>
          <a:p>
            <a:pPr defTabSz="354004"/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000" y="270000"/>
            <a:ext cx="82800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A" sz="3600" b="1" kern="0" dirty="0">
                <a:solidFill>
                  <a:srgbClr val="C00000"/>
                </a:solidFill>
              </a:rPr>
              <a:t>Weekly Duty Officer Weather Briefings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241B41-C4A9-11F2-8F0B-EFF08EA64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080" y="1667530"/>
            <a:ext cx="1714500" cy="133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9ADEF8-D4A0-F374-8906-37AA56FEC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268" y="2164824"/>
            <a:ext cx="1461704" cy="1264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C0CDC8-640F-6C6C-C8A8-AE45BEB7A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817" y="3509723"/>
            <a:ext cx="2656417" cy="18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39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idx="1"/>
          </p:nvPr>
        </p:nvSpPr>
        <p:spPr>
          <a:xfrm>
            <a:off x="274320" y="1005115"/>
            <a:ext cx="8595360" cy="4983703"/>
          </a:xfrm>
          <a:effectLst/>
        </p:spPr>
        <p:txBody>
          <a:bodyPr/>
          <a:lstStyle/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Roles and responsibilities review</a:t>
            </a: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Seasonal forecast presentations, Briefing Notes (BNs)</a:t>
            </a: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endParaRPr lang="en-US" altLang="en-US" sz="2800" b="1" dirty="0">
              <a:latin typeface="+mj-lt"/>
            </a:endParaRP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endParaRPr lang="en-US" altLang="en-US" sz="2800" b="1" dirty="0">
              <a:latin typeface="+mj-lt"/>
            </a:endParaRPr>
          </a:p>
          <a:p>
            <a:pPr marL="0" indent="0" eaLnBrk="1" hangingPunct="1">
              <a:buNone/>
              <a:defRPr/>
            </a:pPr>
            <a:endParaRPr lang="en-US" altLang="en-US" sz="2800" b="1" dirty="0">
              <a:latin typeface="+mj-lt"/>
            </a:endParaRP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GOC Placemat</a:t>
            </a: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Tabletop exercises</a:t>
            </a:r>
            <a:endParaRPr lang="en-US" altLang="en-US" sz="2800" b="1" dirty="0">
              <a:latin typeface="+mj-lt"/>
              <a:sym typeface="Wingdings" panose="05000000000000000000" pitchFamily="2" charset="2"/>
            </a:endParaRP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  <a:sym typeface="Wingdings" panose="05000000000000000000" pitchFamily="2" charset="2"/>
              </a:rPr>
              <a:t>Media preparation</a:t>
            </a: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  <a:sym typeface="Wingdings" panose="05000000000000000000" pitchFamily="2" charset="2"/>
              </a:rPr>
              <a:t>After Action Reviews (AARs): autumn</a:t>
            </a:r>
            <a:endParaRPr lang="en-US" altLang="en-US" sz="2800" b="1" dirty="0">
              <a:latin typeface="+mj-lt"/>
            </a:endParaRPr>
          </a:p>
          <a:p>
            <a:pPr marL="0" indent="0" eaLnBrk="1" hangingPunct="1">
              <a:buNone/>
              <a:defRPr/>
            </a:pPr>
            <a:endParaRPr lang="en-US" altLang="en-US" sz="2800" b="1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A1A5A-C7A8-E8E6-B458-581E3C25E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473" y="2075816"/>
            <a:ext cx="2766060" cy="2388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7AD33D-438D-4AA5-849A-FA82CB8F9BCB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13360" y="274638"/>
            <a:ext cx="8737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Fire Season Preparations/Reviews</a:t>
            </a:r>
          </a:p>
        </p:txBody>
      </p:sp>
      <p:pic>
        <p:nvPicPr>
          <p:cNvPr id="4" name="Picture 3" descr="A map of canada with a map of the country&#10;&#10;Description automatically generated">
            <a:extLst>
              <a:ext uri="{FF2B5EF4-FFF2-40B4-BE49-F238E27FC236}">
                <a16:creationId xmlns:a16="http://schemas.microsoft.com/office/drawing/2014/main" id="{3922FBFF-DA1C-E838-855B-AB27D17405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6" t="1" r="10226" b="9187"/>
          <a:stretch/>
        </p:blipFill>
        <p:spPr>
          <a:xfrm>
            <a:off x="6139581" y="3006352"/>
            <a:ext cx="2866056" cy="249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44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idx="1"/>
          </p:nvPr>
        </p:nvSpPr>
        <p:spPr>
          <a:xfrm>
            <a:off x="355600" y="994638"/>
            <a:ext cx="8514080" cy="5292000"/>
          </a:xfrm>
          <a:effectLst/>
        </p:spPr>
        <p:txBody>
          <a:bodyPr/>
          <a:lstStyle/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Smoke/AQ/Health:</a:t>
            </a:r>
          </a:p>
          <a:p>
            <a:pPr marL="542925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Interagency Coordination on Wildfire Smoke &amp; Health Res.</a:t>
            </a:r>
          </a:p>
          <a:p>
            <a:pPr marL="542925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Air Health webinar series (Health Canada and others)</a:t>
            </a:r>
          </a:p>
          <a:p>
            <a:pPr marL="893763" indent="-182563" eaLnBrk="1" hangingPunct="1">
              <a:buFont typeface="Arial" panose="020B0604020202020204" pitchFamily="34" charset="0"/>
              <a:buChar char="•"/>
              <a:defRPr/>
            </a:pPr>
            <a:endParaRPr lang="en-US" altLang="en-US" sz="1800" b="1" dirty="0">
              <a:latin typeface="+mj-lt"/>
            </a:endParaRPr>
          </a:p>
          <a:p>
            <a:pPr marL="18256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North American Seasonal Fire Assessment &amp; Outlook (NASFAO)</a:t>
            </a:r>
          </a:p>
          <a:p>
            <a:pPr marL="542925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Assembled in NICC (Boise, Idaho)</a:t>
            </a:r>
          </a:p>
          <a:p>
            <a:pPr marL="542925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CA" altLang="en-US" b="1" dirty="0">
                <a:latin typeface="+mj-lt"/>
              </a:rPr>
              <a:t>Web page: </a:t>
            </a:r>
            <a:r>
              <a:rPr lang="en-CA" altLang="en-US" b="1" i="1" dirty="0">
                <a:latin typeface="+mj-lt"/>
              </a:rPr>
              <a:t>North American Significant</a:t>
            </a:r>
          </a:p>
          <a:p>
            <a:pPr marL="360362" indent="0" eaLnBrk="1" hangingPunct="1">
              <a:buNone/>
              <a:defRPr/>
            </a:pPr>
            <a:r>
              <a:rPr lang="en-CA" altLang="en-US" b="1" i="1" dirty="0">
                <a:latin typeface="+mj-lt"/>
              </a:rPr>
              <a:t>   Wildland Fire Potential Outlook</a:t>
            </a:r>
          </a:p>
          <a:p>
            <a:pPr marL="703262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CA" altLang="en-US" b="1" dirty="0">
                <a:latin typeface="+mj-lt"/>
              </a:rPr>
              <a:t>Monthly USFS climatologist outlooks</a:t>
            </a:r>
          </a:p>
          <a:p>
            <a:pPr marL="360362" indent="0" eaLnBrk="1" hangingPunct="1">
              <a:buNone/>
              <a:defRPr/>
            </a:pPr>
            <a:endParaRPr lang="en-CA" altLang="en-US" b="1" i="1" dirty="0">
              <a:latin typeface="+mj-lt"/>
            </a:endParaRPr>
          </a:p>
          <a:p>
            <a:pPr marL="184150" indent="-184150" eaLnBrk="1" hangingPunct="1">
              <a:buFont typeface="Arial" panose="020B0604020202020204" pitchFamily="34" charset="0"/>
              <a:buChar char="•"/>
              <a:defRPr/>
            </a:pPr>
            <a:r>
              <a:rPr lang="en-CA" altLang="en-US" sz="2800" b="1" dirty="0">
                <a:latin typeface="+mj-lt"/>
              </a:rPr>
              <a:t>Media, museum displays, </a:t>
            </a:r>
            <a:r>
              <a:rPr lang="en-CA" altLang="en-US" sz="2800" b="1" dirty="0" err="1">
                <a:latin typeface="+mj-lt"/>
              </a:rPr>
              <a:t>etc</a:t>
            </a:r>
            <a:endParaRPr lang="en-US" altLang="en-US" sz="2800" b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7AD33D-438D-4AA5-849A-FA82CB8F9BCB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13360" y="274638"/>
            <a:ext cx="8737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Outreach &amp; Project Interaction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98476-3039-6899-CC9A-A796245220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01" t="5113" r="1791" b="2748"/>
          <a:stretch/>
        </p:blipFill>
        <p:spPr>
          <a:xfrm>
            <a:off x="6742800" y="3214840"/>
            <a:ext cx="1944000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74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572000" y="6400800"/>
            <a:ext cx="228600" cy="276999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495800" y="6324600"/>
            <a:ext cx="228600" cy="276999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3D6B1-E71C-4F75-A3DE-D6304E2F182B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000" y="360000"/>
            <a:ext cx="82800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3600" b="1" noProof="0" dirty="0">
                <a:solidFill>
                  <a:srgbClr val="C00000"/>
                </a:solidFill>
                <a:latin typeface="Calibri"/>
              </a:rPr>
              <a:t>Question</a:t>
            </a:r>
            <a:r>
              <a:rPr kumimoji="0" lang="en-C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914400"/>
            <a:ext cx="4343399" cy="533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A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Contact:</a:t>
            </a:r>
          </a:p>
          <a:p>
            <a:endParaRPr lang="en-CA" sz="2800" b="1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en-CA" sz="2800" b="1" dirty="0">
                <a:latin typeface="Corbel" panose="020B0503020204020204" pitchFamily="34" charset="0"/>
              </a:rPr>
              <a:t>Richard Carr</a:t>
            </a:r>
          </a:p>
          <a:p>
            <a:r>
              <a:rPr lang="en-CA" sz="2400" b="1" dirty="0">
                <a:latin typeface="Corbel" panose="020B0503020204020204" pitchFamily="34" charset="0"/>
              </a:rPr>
              <a:t>Fire Research Analyst</a:t>
            </a:r>
          </a:p>
          <a:p>
            <a:r>
              <a:rPr lang="en-CA" sz="2400" b="1" dirty="0">
                <a:solidFill>
                  <a:srgbClr val="008000"/>
                </a:solidFill>
                <a:latin typeface="Corbel" panose="020B0503020204020204" pitchFamily="34" charset="0"/>
              </a:rPr>
              <a:t>Natural Resources Canada – Canadian Forest Service</a:t>
            </a:r>
          </a:p>
          <a:p>
            <a:endParaRPr lang="en-CA" sz="2400" b="1" dirty="0">
              <a:latin typeface="Corbel" panose="020B0503020204020204" pitchFamily="34" charset="0"/>
            </a:endParaRPr>
          </a:p>
          <a:p>
            <a:r>
              <a:rPr lang="en-CA" sz="2400" b="1" dirty="0">
                <a:latin typeface="Corbel" panose="020B0503020204020204" pitchFamily="34" charset="0"/>
                <a:hlinkClick r:id="rId3"/>
              </a:rPr>
              <a:t>Richard.Carr@canada.ca</a:t>
            </a:r>
            <a:endParaRPr lang="en-CA" sz="2400" b="1" dirty="0">
              <a:latin typeface="Corbel" panose="020B0503020204020204" pitchFamily="34" charset="0"/>
            </a:endParaRPr>
          </a:p>
          <a:p>
            <a:endParaRPr lang="en-CA" sz="2800" b="1" dirty="0">
              <a:latin typeface="Corbel" panose="020B0503020204020204" pitchFamily="34" charset="0"/>
            </a:endParaRPr>
          </a:p>
          <a:p>
            <a:r>
              <a:rPr lang="en-CA" sz="2400" b="1" dirty="0">
                <a:latin typeface="Corbel" panose="020B0503020204020204" pitchFamily="34" charset="0"/>
              </a:rPr>
              <a:t>5320 122 Street NW</a:t>
            </a:r>
          </a:p>
          <a:p>
            <a:r>
              <a:rPr lang="en-CA" sz="2400" b="1" dirty="0">
                <a:latin typeface="Corbel" panose="020B0503020204020204" pitchFamily="34" charset="0"/>
              </a:rPr>
              <a:t>Edmonton, AB, Canada</a:t>
            </a:r>
          </a:p>
          <a:p>
            <a:r>
              <a:rPr lang="en-CA" sz="2400" b="1" dirty="0">
                <a:latin typeface="Corbel" panose="020B0503020204020204" pitchFamily="34" charset="0"/>
              </a:rPr>
              <a:t>T6H 3S5</a:t>
            </a:r>
          </a:p>
          <a:p>
            <a:r>
              <a:rPr lang="en-CA" sz="2400" b="1" dirty="0">
                <a:solidFill>
                  <a:srgbClr val="008000"/>
                </a:solidFill>
                <a:latin typeface="Corbel" panose="020B0503020204020204" pitchFamily="34" charset="0"/>
              </a:rPr>
              <a:t>825-510-1265    780-710-3147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6400" y="2188800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>
                <a:solidFill>
                  <a:srgbClr val="008000"/>
                </a:solidFill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43194" y="2619769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3105" y="1847269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95594" y="3392269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00" y="2914069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>
                <a:solidFill>
                  <a:srgbClr val="00B0F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555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7AD33D-438D-4AA5-849A-FA82CB8F9BCB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13360" y="274638"/>
            <a:ext cx="8737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Fire Occurrence in Canada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4997915" y="5026776"/>
            <a:ext cx="4062001" cy="128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kumimoji="1" lang="en-US" altLang="en-US" sz="2800" b="1" dirty="0">
                <a:solidFill>
                  <a:prstClr val="black"/>
                </a:solidFill>
                <a:latin typeface="+mn-lt"/>
              </a:rPr>
              <a:t>   Great annual variability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ClrTx/>
              <a:buNone/>
            </a:pPr>
            <a:endParaRPr kumimoji="1" lang="en-US" altLang="en-US" sz="2800" b="1" dirty="0">
              <a:solidFill>
                <a:prstClr val="black"/>
              </a:solidFill>
              <a:latin typeface="+mn-lt"/>
            </a:endParaRP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kumimoji="1" lang="en-US" altLang="en-US" sz="2800" b="1" dirty="0">
                <a:solidFill>
                  <a:prstClr val="black"/>
                </a:solidFill>
                <a:latin typeface="+mn-lt"/>
              </a:rPr>
              <a:t>Past 7 years activity</a:t>
            </a: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02" y="3164299"/>
            <a:ext cx="4710113" cy="3152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855" y="2412701"/>
            <a:ext cx="4500000" cy="2690218"/>
          </a:xfrm>
          <a:prstGeom prst="rect">
            <a:avLst/>
          </a:prstGeom>
        </p:spPr>
      </p:pic>
      <p:sp>
        <p:nvSpPr>
          <p:cNvPr id="8" name="Rectangle 8"/>
          <p:cNvSpPr txBox="1">
            <a:spLocks noChangeArrowheads="1"/>
          </p:cNvSpPr>
          <p:nvPr/>
        </p:nvSpPr>
        <p:spPr bwMode="auto">
          <a:xfrm>
            <a:off x="111761" y="1071307"/>
            <a:ext cx="6607584" cy="203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21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en-US" sz="2800" b="1" dirty="0">
                <a:latin typeface="+mj-lt"/>
              </a:rPr>
              <a:t>Each year has about:</a:t>
            </a:r>
          </a:p>
          <a:p>
            <a:pPr marL="355600" indent="-1793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7,500 forest fires (NFDB 1990-2016)</a:t>
            </a:r>
          </a:p>
          <a:p>
            <a:pPr marL="355600" indent="-1793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2.5 million ha burned (NFDB 1990-2016)</a:t>
            </a:r>
          </a:p>
          <a:p>
            <a:pPr marL="355600" indent="-17938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26 communities (9000 people) evacuated</a:t>
            </a:r>
          </a:p>
        </p:txBody>
      </p:sp>
    </p:spTree>
    <p:extLst>
      <p:ext uri="{BB962C8B-B14F-4D97-AF65-F5344CB8AC3E}">
        <p14:creationId xmlns:p14="http://schemas.microsoft.com/office/powerpoint/2010/main" val="242606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7164000" y="6428602"/>
            <a:ext cx="228600" cy="2772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92000" y="6352402"/>
            <a:ext cx="228600" cy="2772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17AD33D-438D-4AA5-849A-FA82CB8F9BCB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13360" y="274638"/>
            <a:ext cx="87376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eaLnBrk="1" hangingPunct="1">
              <a:defRPr/>
            </a:pPr>
            <a:r>
              <a:rPr lang="en-US" altLang="en-US" sz="3600" dirty="0">
                <a:solidFill>
                  <a:srgbClr val="C00000"/>
                </a:solidFill>
                <a:latin typeface="+mj-lt"/>
              </a:rPr>
              <a:t>Fire Starters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4329" y="435151"/>
            <a:ext cx="3507651" cy="3060457"/>
          </a:xfrm>
          <a:prstGeom prst="rect">
            <a:avLst/>
          </a:prstGeom>
        </p:spPr>
      </p:pic>
      <p:sp>
        <p:nvSpPr>
          <p:cNvPr id="6151" name="Rectangle 7"/>
          <p:cNvSpPr>
            <a:spLocks noGrp="1" noChangeArrowheads="1"/>
          </p:cNvSpPr>
          <p:nvPr>
            <p:ph idx="1"/>
          </p:nvPr>
        </p:nvSpPr>
        <p:spPr>
          <a:xfrm>
            <a:off x="173040" y="987336"/>
            <a:ext cx="5844540" cy="4053143"/>
          </a:xfrm>
          <a:effectLst/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800" b="1" dirty="0">
                <a:latin typeface="+mj-lt"/>
              </a:rPr>
              <a:t>Natural phenomena</a:t>
            </a:r>
          </a:p>
          <a:p>
            <a:pPr marL="355600" indent="-17303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Lightning</a:t>
            </a:r>
          </a:p>
          <a:p>
            <a:pPr marL="355600" indent="-17303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Other causes: rare</a:t>
            </a:r>
          </a:p>
          <a:p>
            <a:pPr marL="361950" indent="0" eaLnBrk="1" hangingPunct="1">
              <a:buNone/>
              <a:defRPr/>
            </a:pPr>
            <a:endParaRPr lang="en-US" altLang="en-US" sz="1400" b="1" dirty="0">
              <a:latin typeface="+mj-lt"/>
            </a:endParaRPr>
          </a:p>
          <a:p>
            <a:pPr marL="0" indent="0" eaLnBrk="1" hangingPunct="1">
              <a:buNone/>
              <a:defRPr/>
            </a:pPr>
            <a:r>
              <a:rPr lang="en-US" altLang="en-US" sz="2800" b="1" dirty="0">
                <a:latin typeface="+mj-lt"/>
              </a:rPr>
              <a:t>Humans</a:t>
            </a:r>
          </a:p>
          <a:p>
            <a:pPr marL="355600" indent="-17303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Recreational</a:t>
            </a:r>
          </a:p>
          <a:p>
            <a:pPr marL="355600" indent="-17303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Industry</a:t>
            </a:r>
          </a:p>
          <a:p>
            <a:pPr marL="355600" indent="-17303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+mj-lt"/>
              </a:rPr>
              <a:t>Lax diligence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6690" y="1667974"/>
            <a:ext cx="3243239" cy="23780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4554000" y="4220233"/>
            <a:ext cx="4524019" cy="104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21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charset="2"/>
              <a:buNone/>
              <a:defRPr/>
            </a:pPr>
            <a:r>
              <a:rPr lang="en-US" altLang="en-US" sz="2800" b="1" dirty="0">
                <a:latin typeface="+mj-lt"/>
              </a:rPr>
              <a:t>Natural landscape renewal:</a:t>
            </a:r>
          </a:p>
          <a:p>
            <a:pPr marL="355600" indent="-173038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Opens </a:t>
            </a:r>
            <a:r>
              <a:rPr lang="en-US" altLang="en-US" b="1" dirty="0" err="1">
                <a:latin typeface="+mj-lt"/>
              </a:rPr>
              <a:t>serotinous</a:t>
            </a:r>
            <a:r>
              <a:rPr lang="en-US" altLang="en-US" b="1" dirty="0">
                <a:latin typeface="+mj-lt"/>
              </a:rPr>
              <a:t> cones</a:t>
            </a:r>
          </a:p>
          <a:p>
            <a:pPr marL="361950" indent="0" eaLnBrk="1" hangingPunct="1">
              <a:buFont typeface="Wingdings" charset="2"/>
              <a:buNone/>
              <a:defRPr/>
            </a:pPr>
            <a:endParaRPr lang="en-US" altLang="en-US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73" y="4943993"/>
            <a:ext cx="2111838" cy="1297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102" y="4801291"/>
            <a:ext cx="1838713" cy="1297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413" y="3721301"/>
            <a:ext cx="1927966" cy="1082439"/>
          </a:xfrm>
          <a:prstGeom prst="rect">
            <a:avLst/>
          </a:prstGeom>
        </p:spPr>
      </p:pic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4572379" y="5674574"/>
            <a:ext cx="4689760" cy="53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21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Cleans flammable surface fuels</a:t>
            </a:r>
          </a:p>
          <a:p>
            <a:pPr marL="361950" indent="0" eaLnBrk="1" hangingPunct="1">
              <a:buFont typeface="Wingdings" charset="2"/>
              <a:buNone/>
              <a:defRPr/>
            </a:pPr>
            <a:endParaRPr lang="en-US" altLang="en-US" b="1" dirty="0">
              <a:latin typeface="+mj-lt"/>
            </a:endParaRP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4554000" y="5185028"/>
            <a:ext cx="4524019" cy="58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21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06120"/>
              </a:buClr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Myriad Pro"/>
                <a:ea typeface="Myriad Pro"/>
                <a:cs typeface="Myriad Pro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182563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+mj-lt"/>
              </a:rPr>
              <a:t>Restarts natural growth cycles</a:t>
            </a:r>
          </a:p>
          <a:p>
            <a:pPr marL="361950" indent="0" eaLnBrk="1" hangingPunct="1">
              <a:buFont typeface="Wingdings" charset="2"/>
              <a:buNone/>
              <a:defRPr/>
            </a:pPr>
            <a:endParaRPr lang="en-US" alt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22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00" y="274638"/>
            <a:ext cx="8280000" cy="720000"/>
          </a:xfrm>
        </p:spPr>
        <p:txBody>
          <a:bodyPr/>
          <a:lstStyle/>
          <a:p>
            <a:r>
              <a:rPr lang="en-CA" sz="3600" dirty="0">
                <a:solidFill>
                  <a:srgbClr val="C00000"/>
                </a:solidFill>
                <a:latin typeface="+mn-lt"/>
              </a:rPr>
              <a:t>My first years at </a:t>
            </a:r>
            <a:r>
              <a:rPr lang="en-CA" sz="3600" dirty="0" err="1">
                <a:solidFill>
                  <a:srgbClr val="C00000"/>
                </a:solidFill>
                <a:latin typeface="+mn-lt"/>
              </a:rPr>
              <a:t>NoFC</a:t>
            </a:r>
            <a:endParaRPr lang="en-CA" sz="3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Picture 4" descr="M:\leaf\rag\mes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538" y="1573577"/>
            <a:ext cx="4161401" cy="2880000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001713"/>
            <a:ext cx="659383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008000"/>
                </a:solidFill>
              </a:rPr>
              <a:t>Regional Atmospheric Modeling System</a:t>
            </a:r>
          </a:p>
          <a:p>
            <a:pPr marL="358775" indent="-184150">
              <a:buFont typeface="Arial" panose="020B0604020202020204" pitchFamily="34" charset="0"/>
              <a:buChar char="•"/>
            </a:pPr>
            <a:r>
              <a:rPr lang="en-CA" sz="2400" b="1" dirty="0"/>
              <a:t>Summer Position – 1994</a:t>
            </a:r>
          </a:p>
          <a:p>
            <a:pPr marL="358775" indent="-184150">
              <a:buFont typeface="Arial" panose="020B0604020202020204" pitchFamily="34" charset="0"/>
              <a:buChar char="•"/>
            </a:pPr>
            <a:r>
              <a:rPr lang="en-CA" sz="2400" b="1" dirty="0"/>
              <a:t>Casuals/terms follow</a:t>
            </a:r>
          </a:p>
          <a:p>
            <a:pPr marL="174625"/>
            <a:r>
              <a:rPr lang="en-CA" sz="2400" b="1" dirty="0"/>
              <a:t>   (thanks, Kerry Anderson</a:t>
            </a:r>
          </a:p>
          <a:p>
            <a:pPr marL="174625"/>
            <a:r>
              <a:rPr lang="en-CA" sz="2400" b="1" dirty="0"/>
              <a:t>   and Bryan Lee!)</a:t>
            </a:r>
          </a:p>
          <a:p>
            <a:pPr marL="174625"/>
            <a:endParaRPr lang="en-CA" sz="2800" b="1" dirty="0"/>
          </a:p>
          <a:p>
            <a:pPr marL="174625"/>
            <a:endParaRPr lang="en-CA" sz="2800" b="1" dirty="0"/>
          </a:p>
          <a:p>
            <a:pPr marL="174625"/>
            <a:endParaRPr lang="en-CA" sz="2800" b="1" dirty="0"/>
          </a:p>
          <a:p>
            <a:pPr marL="174625"/>
            <a:r>
              <a:rPr lang="en-CA" sz="2800" b="1" dirty="0">
                <a:solidFill>
                  <a:srgbClr val="008000"/>
                </a:solidFill>
              </a:rPr>
              <a:t>CWFIS development</a:t>
            </a:r>
          </a:p>
          <a:p>
            <a:pPr marL="355600" indent="-180975">
              <a:buFont typeface="Arial" panose="020B0604020202020204" pitchFamily="34" charset="0"/>
              <a:buChar char="•"/>
            </a:pPr>
            <a:r>
              <a:rPr lang="en-CA" sz="2400" b="1" dirty="0"/>
              <a:t>1994: Bryan Lee, Rod Suddaby,</a:t>
            </a:r>
          </a:p>
          <a:p>
            <a:pPr marL="174625"/>
            <a:r>
              <a:rPr lang="en-CA" sz="2400" b="1" dirty="0"/>
              <a:t>   Phil Blower</a:t>
            </a:r>
          </a:p>
          <a:p>
            <a:pPr marL="355600" indent="-180975">
              <a:buFont typeface="Arial" panose="020B0604020202020204" pitchFamily="34" charset="0"/>
              <a:buChar char="•"/>
            </a:pPr>
            <a:r>
              <a:rPr lang="en-CA" sz="2400" b="1" dirty="0"/>
              <a:t>1995: Public access to web site</a:t>
            </a:r>
          </a:p>
        </p:txBody>
      </p:sp>
      <p:pic>
        <p:nvPicPr>
          <p:cNvPr id="5" name="Picture 4" descr="W:\EDM\Fire\Slides\Images\hfi.g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" t="2237" r="14267" b="3226"/>
          <a:stretch/>
        </p:blipFill>
        <p:spPr bwMode="auto">
          <a:xfrm>
            <a:off x="5664000" y="3970020"/>
            <a:ext cx="2555875" cy="2087880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245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45440" y="2546206"/>
            <a:ext cx="7747317" cy="1789430"/>
          </a:xfrm>
          <a:prstGeom prst="rect">
            <a:avLst/>
          </a:prstGeom>
          <a:solidFill>
            <a:srgbClr val="FFCCCC"/>
          </a:solidFill>
          <a:ln w="190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CA" sz="2400" b="1" dirty="0">
                <a:solidFill>
                  <a:srgbClr val="C00000"/>
                </a:solidFill>
              </a:rPr>
              <a:t>SACN02</a:t>
            </a:r>
            <a:r>
              <a:rPr lang="en-CA" sz="2400" b="1" dirty="0"/>
              <a:t> CWAO 010300</a:t>
            </a:r>
          </a:p>
          <a:p>
            <a:r>
              <a:rPr lang="pl-PL" sz="1400" b="1" dirty="0"/>
              <a:t>WLV </a:t>
            </a:r>
            <a:r>
              <a:rPr lang="pl-PL" sz="1400" b="1" dirty="0">
                <a:solidFill>
                  <a:srgbClr val="C00000"/>
                </a:solidFill>
              </a:rPr>
              <a:t>SA</a:t>
            </a:r>
            <a:r>
              <a:rPr lang="pl-PL" sz="1400" b="1" dirty="0"/>
              <a:t> 0300 AUTO8 M M M 110/23/18/1401/M/ PK WND 1622 0242Z 3001 02MM=</a:t>
            </a:r>
          </a:p>
          <a:p>
            <a:r>
              <a:rPr lang="it-IT" sz="1400" b="1" dirty="0"/>
              <a:t>WJL </a:t>
            </a:r>
            <a:r>
              <a:rPr lang="it-IT" sz="1400" b="1" dirty="0">
                <a:solidFill>
                  <a:srgbClr val="C00000"/>
                </a:solidFill>
              </a:rPr>
              <a:t>SA</a:t>
            </a:r>
            <a:r>
              <a:rPr lang="it-IT" sz="1400" b="1" dirty="0"/>
              <a:t> 0300 AUTO8 M M M 086/20/10/2301/M/ 3002 56MM=</a:t>
            </a:r>
          </a:p>
          <a:p>
            <a:r>
              <a:rPr lang="it-IT" sz="1400" b="1" dirty="0"/>
              <a:t>WMM </a:t>
            </a:r>
            <a:r>
              <a:rPr lang="it-IT" sz="1400" b="1" dirty="0">
                <a:solidFill>
                  <a:srgbClr val="C00000"/>
                </a:solidFill>
              </a:rPr>
              <a:t>SA</a:t>
            </a:r>
            <a:r>
              <a:rPr lang="it-IT" sz="1400" b="1" dirty="0"/>
              <a:t> 0300 AUTO8 M M M 124/25/14/2103/M/ 5008 94MM=</a:t>
            </a:r>
          </a:p>
          <a:p>
            <a:r>
              <a:rPr lang="it-IT" sz="1400" b="1" dirty="0"/>
              <a:t>WLF </a:t>
            </a:r>
            <a:r>
              <a:rPr lang="it-IT" sz="1400" b="1" dirty="0">
                <a:solidFill>
                  <a:srgbClr val="C00000"/>
                </a:solidFill>
              </a:rPr>
              <a:t>SA </a:t>
            </a:r>
            <a:r>
              <a:rPr lang="it-IT" sz="1400" b="1" dirty="0"/>
              <a:t>0300 AUTO8 M M M 148/17/15/2402/M/ 0013 72MM=</a:t>
            </a:r>
          </a:p>
          <a:p>
            <a:r>
              <a:rPr lang="it-IT" sz="1400" b="1" dirty="0"/>
              <a:t>WJV </a:t>
            </a:r>
            <a:r>
              <a:rPr lang="it-IT" sz="1400" b="1" dirty="0">
                <a:solidFill>
                  <a:srgbClr val="C00000"/>
                </a:solidFill>
              </a:rPr>
              <a:t>SA </a:t>
            </a:r>
            <a:r>
              <a:rPr lang="it-IT" sz="1400" b="1" dirty="0"/>
              <a:t>0300 AUTO8 M M M 073/26/14/1103/M/ 6018 46MM=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72160" y="4503714"/>
            <a:ext cx="8123237" cy="1789430"/>
          </a:xfrm>
          <a:prstGeom prst="rect">
            <a:avLst/>
          </a:prstGeom>
          <a:solidFill>
            <a:srgbClr val="99FFCC"/>
          </a:solidFill>
          <a:ln w="190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en-US" sz="2400" b="1" dirty="0">
                <a:solidFill>
                  <a:srgbClr val="C00000"/>
                </a:solidFill>
              </a:rPr>
              <a:t>SACN31</a:t>
            </a:r>
            <a:r>
              <a:rPr lang="en-US" altLang="en-US" sz="2400" b="1" dirty="0">
                <a:solidFill>
                  <a:srgbClr val="000000"/>
                </a:solidFill>
              </a:rPr>
              <a:t> CWAO 021200 </a:t>
            </a:r>
          </a:p>
          <a:p>
            <a:r>
              <a:rPr lang="en-US" altLang="en-US" sz="1400" b="1" dirty="0">
                <a:solidFill>
                  <a:srgbClr val="C00000"/>
                </a:solidFill>
              </a:rPr>
              <a:t>METAR </a:t>
            </a:r>
            <a:r>
              <a:rPr lang="en-US" altLang="en-US" sz="1400" b="1" dirty="0">
                <a:solidFill>
                  <a:srgbClr val="000000"/>
                </a:solidFill>
              </a:rPr>
              <a:t>CYAW 021200Z 28023G35KT 15SM SCT035 SCT090 BKN250 M08/M14 A2920 RMK SC3AC1CI2</a:t>
            </a:r>
          </a:p>
          <a:p>
            <a:r>
              <a:rPr lang="en-US" altLang="en-US" sz="1400" b="1" dirty="0">
                <a:solidFill>
                  <a:srgbClr val="000000"/>
                </a:solidFill>
              </a:rPr>
              <a:t>   DA-1806FT SLP892=</a:t>
            </a:r>
          </a:p>
          <a:p>
            <a:r>
              <a:rPr lang="en-US" altLang="en-US" sz="1400" b="1" dirty="0">
                <a:solidFill>
                  <a:srgbClr val="C00000"/>
                </a:solidFill>
              </a:rPr>
              <a:t>METAR</a:t>
            </a:r>
            <a:r>
              <a:rPr lang="en-US" altLang="en-US" sz="1400" b="1" dirty="0">
                <a:solidFill>
                  <a:srgbClr val="000000"/>
                </a:solidFill>
              </a:rPr>
              <a:t> CYBG 021200Z 29020G31KT 6SM -SN BLSN SCT015 OVC025 M23/M27 A2970 RMK SC3SC5 SLP075=</a:t>
            </a:r>
          </a:p>
          <a:p>
            <a:r>
              <a:rPr lang="en-US" altLang="en-US" sz="1400" b="1" dirty="0">
                <a:solidFill>
                  <a:srgbClr val="C00000"/>
                </a:solidFill>
              </a:rPr>
              <a:t>METAR</a:t>
            </a:r>
            <a:r>
              <a:rPr lang="en-US" altLang="en-US" sz="1400" b="1" dirty="0">
                <a:solidFill>
                  <a:srgbClr val="000000"/>
                </a:solidFill>
              </a:rPr>
              <a:t> CYQQ 021200Z 28002KT 20SM BKN065 BKN140 02/01 A3006 RMK SC6AC1 SLP180=</a:t>
            </a:r>
          </a:p>
          <a:p>
            <a:r>
              <a:rPr lang="en-US" altLang="en-US" sz="1400" b="1" dirty="0">
                <a:solidFill>
                  <a:srgbClr val="C00000"/>
                </a:solidFill>
              </a:rPr>
              <a:t>METAR</a:t>
            </a:r>
            <a:r>
              <a:rPr lang="en-US" altLang="en-US" sz="1400" b="1" dirty="0">
                <a:solidFill>
                  <a:srgbClr val="000000"/>
                </a:solidFill>
              </a:rPr>
              <a:t> CYTR 021200Z 29008KT 15SM FEW025 M16/M24 A3032 RMK SC1 SLP275=</a:t>
            </a:r>
          </a:p>
          <a:p>
            <a:r>
              <a:rPr lang="en-US" altLang="en-US" sz="1400" b="1" dirty="0">
                <a:solidFill>
                  <a:srgbClr val="C00000"/>
                </a:solidFill>
              </a:rPr>
              <a:t>METAR</a:t>
            </a:r>
            <a:r>
              <a:rPr lang="en-US" altLang="en-US" sz="1400" b="1" dirty="0">
                <a:solidFill>
                  <a:srgbClr val="000000"/>
                </a:solidFill>
              </a:rPr>
              <a:t> CYYR 021200Z 03020G29KT 3/4SM -SN DRSN VV006 M04/M04 A2915 RMK SN8 /S06/ SLP876=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73075" y="4119611"/>
            <a:ext cx="22107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b="1" i="1" dirty="0"/>
              <a:t>https://www.clipartkey.com/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" r="25248"/>
          <a:stretch/>
        </p:blipFill>
        <p:spPr>
          <a:xfrm>
            <a:off x="6780775" y="2027368"/>
            <a:ext cx="2114622" cy="214055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2269">
            <a:off x="5963483" y="2543556"/>
            <a:ext cx="1231583" cy="125872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6000" y="274638"/>
            <a:ext cx="8280000" cy="720000"/>
          </a:xfrm>
          <a:prstGeom prst="rect">
            <a:avLst/>
          </a:prstGeom>
        </p:spPr>
        <p:txBody>
          <a:bodyPr/>
          <a:lstStyle>
            <a:lvl1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891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891" algn="l" defTabSz="342891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783" algn="l" defTabSz="342891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674" algn="l" defTabSz="342891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566" algn="l" defTabSz="342891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r>
              <a:rPr lang="en-CA" sz="3600" dirty="0">
                <a:solidFill>
                  <a:srgbClr val="C00000"/>
                </a:solidFill>
                <a:latin typeface="+mn-lt"/>
              </a:rPr>
              <a:t>1996: CWFIS operations yank me in!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AA4EFA-0DF5-31A7-3758-4F782282FB1D}"/>
              </a:ext>
            </a:extLst>
          </p:cNvPr>
          <p:cNvGrpSpPr/>
          <p:nvPr/>
        </p:nvGrpSpPr>
        <p:grpSpPr>
          <a:xfrm>
            <a:off x="816835" y="907222"/>
            <a:ext cx="5022820" cy="2026554"/>
            <a:chOff x="816835" y="907222"/>
            <a:chExt cx="5022820" cy="2026554"/>
          </a:xfrm>
        </p:grpSpPr>
        <p:pic>
          <p:nvPicPr>
            <p:cNvPr id="8" name="Picture 4" descr="D:\FMSDocs\projects\HRPT-ant\photos\DCP01632.JPG">
              <a:extLst>
                <a:ext uri="{FF2B5EF4-FFF2-40B4-BE49-F238E27FC236}">
                  <a16:creationId xmlns:a16="http://schemas.microsoft.com/office/drawing/2014/main" id="{19F0FD5D-E1E1-9223-8BBF-645C12A2E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587" y="949771"/>
              <a:ext cx="1586068" cy="119038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92E264F-B81D-6DC9-562A-A539C23F667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16835" y="907222"/>
              <a:ext cx="3145566" cy="2026554"/>
              <a:chOff x="2658" y="1806"/>
              <a:chExt cx="2926" cy="1884"/>
            </a:xfrm>
          </p:grpSpPr>
          <p:pic>
            <p:nvPicPr>
              <p:cNvPr id="10" name="Picture 9" descr="V:\arrow.gif">
                <a:extLst>
                  <a:ext uri="{FF2B5EF4-FFF2-40B4-BE49-F238E27FC236}">
                    <a16:creationId xmlns:a16="http://schemas.microsoft.com/office/drawing/2014/main" id="{93E9F9B6-94AC-D91E-4E42-1CB243E1D6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9" y="1806"/>
                <a:ext cx="1983" cy="1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M:\leaf\rag\cwfis\anik_f1.jpg">
                <a:extLst>
                  <a:ext uri="{FF2B5EF4-FFF2-40B4-BE49-F238E27FC236}">
                    <a16:creationId xmlns:a16="http://schemas.microsoft.com/office/drawing/2014/main" id="{33C06657-D111-92F8-FA58-3646242269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1" y="1831"/>
                <a:ext cx="751" cy="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 descr="V:\sat_dish.gif">
                <a:extLst>
                  <a:ext uri="{FF2B5EF4-FFF2-40B4-BE49-F238E27FC236}">
                    <a16:creationId xmlns:a16="http://schemas.microsoft.com/office/drawing/2014/main" id="{8744CED7-40FA-3910-3ED4-BEF38DF1DB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7" y="2812"/>
                <a:ext cx="1197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 descr="M:\leaf\rag\cwfis\stations.gif">
                <a:extLst>
                  <a:ext uri="{FF2B5EF4-FFF2-40B4-BE49-F238E27FC236}">
                    <a16:creationId xmlns:a16="http://schemas.microsoft.com/office/drawing/2014/main" id="{76C3E2D2-9BC2-FBCF-76F3-FA669B3324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8" y="2134"/>
                <a:ext cx="2112" cy="1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9D9B10E-E771-4E02-A370-ACA512B641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0209" y="1605122"/>
              <a:ext cx="360000" cy="431472"/>
            </a:xfrm>
            <a:prstGeom prst="straightConnector1">
              <a:avLst/>
            </a:prstGeom>
            <a:ln w="63500">
              <a:solidFill>
                <a:srgbClr val="FF66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831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000" y="270000"/>
            <a:ext cx="82800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A" sz="3600" b="1" kern="0" dirty="0">
                <a:solidFill>
                  <a:srgbClr val="C00000"/>
                </a:solidFill>
              </a:rPr>
              <a:t>Weather formats decoded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421339" y="1049188"/>
            <a:ext cx="8305800" cy="5363487"/>
          </a:xfrm>
          <a:prstGeom prst="rect">
            <a:avLst/>
          </a:prstGeom>
        </p:spPr>
        <p:txBody>
          <a:bodyPr/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SA -- hourly (deprecated)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METAR – hourly (international)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SW-OB – hourly ECCC specialized XML</a:t>
            </a:r>
          </a:p>
          <a:p>
            <a:pPr marL="534988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Now used instead of METAR for Canadian reports</a:t>
            </a:r>
          </a:p>
          <a:p>
            <a:pPr marL="354013" defTabSz="354004"/>
            <a:endParaRPr lang="en-CA" sz="2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SX, CS – every 6 hours (not used now)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Synoptic – every 6 hours</a:t>
            </a:r>
            <a:endParaRPr lang="en-CA" sz="2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541338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Solar radiation, wave heights, snow characteristics, …</a:t>
            </a:r>
          </a:p>
          <a:p>
            <a:pPr marL="360363" defTabSz="354004"/>
            <a:endParaRPr lang="en-CA" sz="2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Radiosonde (weather balloon) – every 12 hours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Provincial/territorial (text, csv, JSON, XML)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 err="1">
                <a:solidFill>
                  <a:schemeClr val="tx1"/>
                </a:solidFill>
                <a:latin typeface="Aptos" panose="020B0004020202020204" pitchFamily="34" charset="0"/>
              </a:rPr>
              <a:t>GRiB</a:t>
            </a: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, </a:t>
            </a:r>
            <a:r>
              <a:rPr lang="en-CA" sz="2800" dirty="0" err="1">
                <a:solidFill>
                  <a:schemeClr val="tx1"/>
                </a:solidFill>
                <a:latin typeface="Aptos" panose="020B0004020202020204" pitchFamily="34" charset="0"/>
              </a:rPr>
              <a:t>NetCDF</a:t>
            </a: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?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endParaRPr lang="en-CA" sz="20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endParaRPr lang="en-CA" sz="20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defTabSz="354004"/>
            <a:endParaRPr lang="en-CA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79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000" y="270000"/>
            <a:ext cx="82800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A" sz="3600" b="1" kern="0" dirty="0">
                <a:solidFill>
                  <a:srgbClr val="C00000"/>
                </a:solidFill>
              </a:rPr>
              <a:t>Surface Parameters saved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421339" y="1049188"/>
            <a:ext cx="8305800" cy="5448810"/>
          </a:xfrm>
          <a:prstGeom prst="rect">
            <a:avLst/>
          </a:prstGeom>
        </p:spPr>
        <p:txBody>
          <a:bodyPr/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Dry bulb, dew point temperatures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Daily maximum, minimum, mean temperatures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Relative humidity (calculated)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Pressure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Wind speed, gust speed, direction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Precipitation in past report periods (1, 6-24 hrs)</a:t>
            </a:r>
          </a:p>
          <a:p>
            <a:pPr marL="534988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Rain, snow (cm), snow water, snow depth (cm)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Cloud fractional coverage and ceiling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Horizontal visibility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Synoptic state of weather (Hourly </a:t>
            </a:r>
            <a:r>
              <a:rPr lang="en-CA" sz="2800" dirty="0" err="1">
                <a:solidFill>
                  <a:schemeClr val="tx1"/>
                </a:solidFill>
                <a:latin typeface="Aptos" panose="020B0004020202020204" pitchFamily="34" charset="0"/>
              </a:rPr>
              <a:t>obs</a:t>
            </a: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: derived)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Lightning activity estimate (derived)</a:t>
            </a:r>
            <a:endParaRPr lang="en-CA" sz="20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defTabSz="354004"/>
            <a:r>
              <a:rPr lang="en-CA" sz="2800" i="1" dirty="0">
                <a:solidFill>
                  <a:srgbClr val="0070C0"/>
                </a:solidFill>
                <a:latin typeface="Aptos" panose="020B0004020202020204" pitchFamily="34" charset="0"/>
              </a:rPr>
              <a:t>Decoders can output other parameters</a:t>
            </a:r>
          </a:p>
        </p:txBody>
      </p:sp>
    </p:spTree>
    <p:extLst>
      <p:ext uri="{BB962C8B-B14F-4D97-AF65-F5344CB8AC3E}">
        <p14:creationId xmlns:p14="http://schemas.microsoft.com/office/powerpoint/2010/main" val="1793479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A033C-7766-E3D1-DFA9-085F69DF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456" y="1632287"/>
            <a:ext cx="4267200" cy="3413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6000" y="270000"/>
            <a:ext cx="828000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A" sz="3600" b="1" kern="0" dirty="0">
                <a:solidFill>
                  <a:srgbClr val="C00000"/>
                </a:solidFill>
              </a:rPr>
              <a:t>Upper Air Parameters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421339" y="1049188"/>
            <a:ext cx="8305800" cy="5448810"/>
          </a:xfrm>
          <a:prstGeom prst="rect">
            <a:avLst/>
          </a:prstGeom>
        </p:spPr>
        <p:txBody>
          <a:bodyPr/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5pPr>
            <a:lvl6pPr marL="3429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6pPr>
            <a:lvl7pPr marL="6858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7pPr>
            <a:lvl8pPr marL="10287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8pPr>
            <a:lvl9pPr marL="1371600" algn="l" defTabSz="342900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306120"/>
                </a:solidFill>
                <a:latin typeface="Myriad Pro"/>
                <a:ea typeface="Myriad Pro"/>
                <a:cs typeface="Myriad Pro"/>
              </a:defRPr>
            </a:lvl9pPr>
          </a:lstStyle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Temperature, Dew Point temperature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Pressure, height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Relative humidity (calculated)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Wind speed, direction</a:t>
            </a: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tx1"/>
                </a:solidFill>
                <a:latin typeface="Aptos" panose="020B0004020202020204" pitchFamily="34" charset="0"/>
              </a:rPr>
              <a:t>Stability indexes (calculated)</a:t>
            </a:r>
          </a:p>
          <a:p>
            <a:pPr marL="541338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Totals</a:t>
            </a:r>
          </a:p>
          <a:p>
            <a:pPr marL="541338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Showalter</a:t>
            </a:r>
          </a:p>
          <a:p>
            <a:pPr marL="541338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K</a:t>
            </a:r>
          </a:p>
          <a:p>
            <a:pPr marL="541338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SWEAT (Severe </a:t>
            </a:r>
            <a:r>
              <a:rPr lang="en-CA" sz="2400" dirty="0" err="1">
                <a:solidFill>
                  <a:schemeClr val="tx1"/>
                </a:solidFill>
                <a:latin typeface="Aptos" panose="020B0004020202020204" pitchFamily="34" charset="0"/>
              </a:rPr>
              <a:t>WEAther</a:t>
            </a: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 Threat)</a:t>
            </a:r>
          </a:p>
          <a:p>
            <a:pPr marL="541338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Lifted Index</a:t>
            </a:r>
          </a:p>
          <a:p>
            <a:pPr marL="541338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CAPE (Convective Available Potential Energy)</a:t>
            </a:r>
          </a:p>
          <a:p>
            <a:pPr marL="541338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70C0"/>
                </a:solidFill>
                <a:latin typeface="Aptos" panose="020B0004020202020204" pitchFamily="34" charset="0"/>
              </a:rPr>
              <a:t>Haines and Continuous Haines</a:t>
            </a:r>
          </a:p>
          <a:p>
            <a:pPr marL="541338" indent="-180975" defTabSz="354004">
              <a:buFont typeface="Arial" panose="020B0604020202020204" pitchFamily="34" charset="0"/>
              <a:buChar char="•"/>
            </a:pPr>
            <a:endParaRPr lang="en-CA" sz="18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180975" indent="-180975" defTabSz="354004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tx1"/>
                </a:solidFill>
                <a:latin typeface="Aptos" panose="020B0004020202020204" pitchFamily="34" charset="0"/>
              </a:rPr>
              <a:t>Use: Atmospheric Dispersion Index, Ventilation Index, …</a:t>
            </a:r>
          </a:p>
          <a:p>
            <a:pPr defTabSz="354004"/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C5DB4-1CF2-5C7A-4525-74BA41065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646" y="1267592"/>
            <a:ext cx="1462072" cy="195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154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19619fd-75dc-48cb-820d-8f683a95dd8b}" enabled="1" method="Privileged" siteId="{05c95b33-90ca-49d5-b644-288b930b912b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4964</TotalTime>
  <Words>1376</Words>
  <Application>Microsoft Office PowerPoint</Application>
  <PresentationFormat>On-screen Show (4:3)</PresentationFormat>
  <Paragraphs>354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Aptos</vt:lpstr>
      <vt:lpstr>Arial</vt:lpstr>
      <vt:lpstr>Calibri</vt:lpstr>
      <vt:lpstr>Corbel</vt:lpstr>
      <vt:lpstr>Myriad Pro</vt:lpstr>
      <vt:lpstr>Times New Roman</vt:lpstr>
      <vt:lpstr>Wingdings</vt:lpstr>
      <vt:lpstr>1_Office Theme</vt:lpstr>
      <vt:lpstr>NRCan Fire Weather Products </vt:lpstr>
      <vt:lpstr>Canada’s Forests</vt:lpstr>
      <vt:lpstr>PowerPoint Presentation</vt:lpstr>
      <vt:lpstr>PowerPoint Presentation</vt:lpstr>
      <vt:lpstr>My first years at NoFC</vt:lpstr>
      <vt:lpstr>PowerPoint Presentation</vt:lpstr>
      <vt:lpstr>PowerPoint Presentation</vt:lpstr>
      <vt:lpstr>PowerPoint Presentation</vt:lpstr>
      <vt:lpstr>PowerPoint Presentation</vt:lpstr>
      <vt:lpstr>Canadian Forest Fire Danger Rating System (CFFDRS)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NRCan  /  RNCan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</dc:title>
  <dc:creator>Rev R</dc:creator>
  <cp:lastModifiedBy>Richard Carr</cp:lastModifiedBy>
  <cp:revision>233</cp:revision>
  <dcterms:created xsi:type="dcterms:W3CDTF">2018-03-26T20:16:21Z</dcterms:created>
  <dcterms:modified xsi:type="dcterms:W3CDTF">2025-04-22T17:59:59Z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1_Office Theme:3</vt:lpwstr>
  </property>
  <property fmtid="{D5CDD505-2E9C-101B-9397-08002B2CF9AE}" pid="3" name="ClassificationContentMarkingHeaderText">
    <vt:lpwstr>UNCLASSIFIED - NON CLASSIFIÉ</vt:lpwstr>
  </property>
</Properties>
</file>