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18"/>
  </p:notesMasterIdLst>
  <p:sldIdLst>
    <p:sldId id="256" r:id="rId3"/>
    <p:sldId id="618" r:id="rId4"/>
    <p:sldId id="681" r:id="rId5"/>
    <p:sldId id="668" r:id="rId6"/>
    <p:sldId id="559" r:id="rId7"/>
    <p:sldId id="632" r:id="rId8"/>
    <p:sldId id="609" r:id="rId9"/>
    <p:sldId id="685" r:id="rId10"/>
    <p:sldId id="587" r:id="rId11"/>
    <p:sldId id="605" r:id="rId12"/>
    <p:sldId id="680" r:id="rId13"/>
    <p:sldId id="590" r:id="rId14"/>
    <p:sldId id="684" r:id="rId15"/>
    <p:sldId id="593" r:id="rId16"/>
    <p:sldId id="594" r:id="rId17"/>
  </p:sldIdLst>
  <p:sldSz cx="9144000" cy="6858000" type="screen4x3"/>
  <p:notesSz cx="7010400" cy="9296400"/>
  <p:custDataLst>
    <p:tags r:id="rId19"/>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008000"/>
    <a:srgbClr val="FF3399"/>
    <a:srgbClr val="0066FF"/>
    <a:srgbClr val="3399FF"/>
    <a:srgbClr val="CCFFFF"/>
    <a:srgbClr val="33CC33"/>
    <a:srgbClr val="00CC00"/>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9758" autoAdjust="0"/>
  </p:normalViewPr>
  <p:slideViewPr>
    <p:cSldViewPr>
      <p:cViewPr varScale="1">
        <p:scale>
          <a:sx n="98" d="100"/>
          <a:sy n="98" d="100"/>
        </p:scale>
        <p:origin x="2034" y="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mid-spring to early summer.</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3EE0-0908-AC72-95A8-173BA7A2BD42}"/>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706817BB-68AD-9F58-1313-AD70BC1537C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a:extLst>
              <a:ext uri="{FF2B5EF4-FFF2-40B4-BE49-F238E27FC236}">
                <a16:creationId xmlns:a16="http://schemas.microsoft.com/office/drawing/2014/main" id="{625D3E51-BF34-5BDD-161C-C689EDFFD66F}"/>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919CA372-6DDF-C580-C55C-20C6E1E4BD9B}"/>
              </a:ext>
            </a:extLst>
          </p:cNvPr>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Map is from June 13</a:t>
            </a:r>
          </a:p>
          <a:p>
            <a:pPr eaLnBrk="1" hangingPunct="1">
              <a:spcBef>
                <a:spcPct val="0"/>
              </a:spcBef>
            </a:pPr>
            <a:r>
              <a:rPr lang="en-US" altLang="en-US" dirty="0">
                <a:latin typeface="Arial" panose="020B0604020202020204" pitchFamily="34" charset="0"/>
              </a:rPr>
              <a:t>The National Preparedness Level is driven by P/T needs for firefighting resources. At Level 3, CIFFC/NRCan begin 4-week weather outlooks in evaluating need for international resource acquisition. At Level 5, all Canadian resources may be in use.</a:t>
            </a:r>
          </a:p>
        </p:txBody>
      </p:sp>
      <p:sp>
        <p:nvSpPr>
          <p:cNvPr id="34821" name="Slide Number Placeholder 3">
            <a:extLst>
              <a:ext uri="{FF2B5EF4-FFF2-40B4-BE49-F238E27FC236}">
                <a16:creationId xmlns:a16="http://schemas.microsoft.com/office/drawing/2014/main" id="{BEA913BE-CDEC-6D36-C210-246FC5E7C99B}"/>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177082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The new interactive map will feature a much larger choice of overlays. Many other new features will be introduced.</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12</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14</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Drought reporting is done by Agriculture and Agri-Food Canada.</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01BC-D3D2-6F89-509E-30248521294E}"/>
            </a:ext>
          </a:extLst>
        </p:cNvPr>
        <p:cNvGrpSpPr/>
        <p:nvPr/>
      </p:nvGrpSpPr>
      <p:grpSpPr>
        <a:xfrm>
          <a:off x="0" y="0"/>
          <a:ext cx="0" cy="0"/>
          <a:chOff x="0" y="0"/>
          <a:chExt cx="0" cy="0"/>
        </a:xfrm>
      </p:grpSpPr>
      <p:sp>
        <p:nvSpPr>
          <p:cNvPr id="34818" name="Rectangle 7">
            <a:extLst>
              <a:ext uri="{FF2B5EF4-FFF2-40B4-BE49-F238E27FC236}">
                <a16:creationId xmlns:a16="http://schemas.microsoft.com/office/drawing/2014/main" id="{8649CED7-5EF4-6956-D2A0-FFAD3A70CD2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a:t>
            </a:fld>
            <a:endParaRPr lang="en-CA" altLang="en-US"/>
          </a:p>
        </p:txBody>
      </p:sp>
      <p:sp>
        <p:nvSpPr>
          <p:cNvPr id="34819" name="Slide Image Placeholder 1">
            <a:extLst>
              <a:ext uri="{FF2B5EF4-FFF2-40B4-BE49-F238E27FC236}">
                <a16:creationId xmlns:a16="http://schemas.microsoft.com/office/drawing/2014/main" id="{84533C74-39CD-F547-85E7-AC477CD0584B}"/>
              </a:ext>
            </a:extLst>
          </p:cNvPr>
          <p:cNvSpPr>
            <a:spLocks noGrp="1" noRot="1" noChangeAspect="1" noTextEdit="1"/>
          </p:cNvSpPr>
          <p:nvPr>
            <p:ph type="sldImg"/>
          </p:nvPr>
        </p:nvSpPr>
        <p:spPr>
          <a:xfrm>
            <a:off x="1181100" y="696913"/>
            <a:ext cx="4648200" cy="3486150"/>
          </a:xfrm>
          <a:ln/>
        </p:spPr>
      </p:sp>
      <p:sp>
        <p:nvSpPr>
          <p:cNvPr id="34820" name="Notes Placeholder 2">
            <a:extLst>
              <a:ext uri="{FF2B5EF4-FFF2-40B4-BE49-F238E27FC236}">
                <a16:creationId xmlns:a16="http://schemas.microsoft.com/office/drawing/2014/main" id="{AEA79E8B-3FE8-5797-6F93-B9243EA7B13D}"/>
              </a:ext>
            </a:extLst>
          </p:cNvPr>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a:extLst>
              <a:ext uri="{FF2B5EF4-FFF2-40B4-BE49-F238E27FC236}">
                <a16:creationId xmlns:a16="http://schemas.microsoft.com/office/drawing/2014/main" id="{A3AEBFF1-E71C-E2A4-D97A-ED4120375DE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a:t>
            </a:fld>
            <a:endParaRPr lang="en-US" altLang="en-US"/>
          </a:p>
        </p:txBody>
      </p:sp>
    </p:spTree>
    <p:extLst>
      <p:ext uri="{BB962C8B-B14F-4D97-AF65-F5344CB8AC3E}">
        <p14:creationId xmlns:p14="http://schemas.microsoft.com/office/powerpoint/2010/main" val="316157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Snow cover maps are from the Canadian </a:t>
            </a:r>
            <a:r>
              <a:rPr lang="en-US" altLang="en-US" dirty="0" err="1">
                <a:latin typeface="Arial" panose="020B0604020202020204" pitchFamily="34" charset="0"/>
              </a:rPr>
              <a:t>Cryospheric</a:t>
            </a:r>
            <a:r>
              <a:rPr lang="en-US" altLang="en-US" dirty="0">
                <a:latin typeface="Arial" panose="020B0604020202020204" pitchFamily="34" charset="0"/>
              </a:rPr>
              <a:t> Information Network (ccin.ca). The red line give the locations of the historical mean 2-cm snow depth for the particular date. Regions showing white north of (above) the red line have early snow loss; regions with color south of (below) the red line have snow lingering later than usual. Sometimes, snowfalls in the spring/autumn may give temporary snow cover where snow is usually gone. </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4</a:t>
            </a:fld>
            <a:endParaRPr lang="en-US" altLang="en-US"/>
          </a:p>
        </p:txBody>
      </p:sp>
    </p:spTree>
    <p:extLst>
      <p:ext uri="{BB962C8B-B14F-4D97-AF65-F5344CB8AC3E}">
        <p14:creationId xmlns:p14="http://schemas.microsoft.com/office/powerpoint/2010/main" val="238005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5</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Dominant neutral: greater than 6 months in neutral phase</a:t>
            </a:r>
          </a:p>
          <a:p>
            <a:pPr eaLnBrk="1" hangingPunct="1">
              <a:spcBef>
                <a:spcPct val="0"/>
              </a:spcBef>
            </a:pPr>
            <a:r>
              <a:rPr lang="en-US" altLang="en-US" dirty="0">
                <a:latin typeface="Arial" panose="020B0604020202020204" pitchFamily="34" charset="0"/>
              </a:rPr>
              <a:t>Other years featured short neutral summer periods (2016, 2018, 2021)</a:t>
            </a:r>
          </a:p>
          <a:p>
            <a:pPr eaLnBrk="1" hangingPunct="1">
              <a:spcBef>
                <a:spcPct val="0"/>
              </a:spcBef>
            </a:pPr>
            <a:r>
              <a:rPr lang="en-US" altLang="en-US" dirty="0">
                <a:latin typeface="Arial" panose="020B0604020202020204" pitchFamily="34" charset="0"/>
              </a:rPr>
              <a:t>Neutral ENSO may have erratic weather patterns; this may cause some years to have high/low fire activity </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6</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7</a:t>
            </a:fld>
            <a:endParaRPr lang="en-CA" altLang="en-US"/>
          </a:p>
        </p:txBody>
      </p:sp>
    </p:spTree>
    <p:extLst>
      <p:ext uri="{BB962C8B-B14F-4D97-AF65-F5344CB8AC3E}">
        <p14:creationId xmlns:p14="http://schemas.microsoft.com/office/powerpoint/2010/main" val="50879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C8B4B-58FB-09D3-D04A-17DF7B376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A0F52-9682-6066-8E64-09551BC9F7F5}"/>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931EB121-B846-EF89-37B4-9F0DC91A8096}"/>
              </a:ext>
            </a:extLst>
          </p:cNvPr>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a:extLst>
              <a:ext uri="{FF2B5EF4-FFF2-40B4-BE49-F238E27FC236}">
                <a16:creationId xmlns:a16="http://schemas.microsoft.com/office/drawing/2014/main" id="{59F9BE0A-DA86-184E-41C5-999DEF8C7545}"/>
              </a:ext>
            </a:extLst>
          </p:cNvPr>
          <p:cNvSpPr>
            <a:spLocks noGrp="1"/>
          </p:cNvSpPr>
          <p:nvPr>
            <p:ph type="sldNum" sz="quarter" idx="10"/>
          </p:nvPr>
        </p:nvSpPr>
        <p:spPr/>
        <p:txBody>
          <a:bodyPr/>
          <a:lstStyle/>
          <a:p>
            <a:fld id="{7EF8E707-249E-4397-9FE0-34623F58E4FB}" type="slidenum">
              <a:rPr lang="en-CA" altLang="en-US" smtClean="0"/>
              <a:pPr/>
              <a:t>8</a:t>
            </a:fld>
            <a:endParaRPr lang="en-CA" altLang="en-US"/>
          </a:p>
        </p:txBody>
      </p:sp>
    </p:spTree>
    <p:extLst>
      <p:ext uri="{BB962C8B-B14F-4D97-AF65-F5344CB8AC3E}">
        <p14:creationId xmlns:p14="http://schemas.microsoft.com/office/powerpoint/2010/main" val="109058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For the seasonal forecast maps, Monthly Severity Rating (MSR) forecasts are compared with a 30-year hindcast for respective months and locations to arrive at the anomalies. Seasonal forecast verification can be done by comparing forecast MSRs with observed values. Fire events can be used as a verification tool but this assumes ignitions have occurred where forecasts suggest high potential.</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1301790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9"/>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82"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4" indent="0" algn="ctr">
              <a:buNone/>
              <a:defRPr>
                <a:solidFill>
                  <a:schemeClr val="tx1">
                    <a:tint val="75000"/>
                  </a:schemeClr>
                </a:solidFill>
              </a:defRPr>
            </a:lvl6pPr>
            <a:lvl7pPr marL="2057298" indent="0" algn="ctr">
              <a:buNone/>
              <a:defRPr>
                <a:solidFill>
                  <a:schemeClr val="tx1">
                    <a:tint val="75000"/>
                  </a:schemeClr>
                </a:solidFill>
              </a:defRPr>
            </a:lvl7pPr>
            <a:lvl8pPr marL="2400180" indent="0" algn="ctr">
              <a:buNone/>
              <a:defRPr>
                <a:solidFill>
                  <a:schemeClr val="tx1">
                    <a:tint val="75000"/>
                  </a:schemeClr>
                </a:solidFill>
              </a:defRPr>
            </a:lvl8pPr>
            <a:lvl9pPr marL="2743062"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12"/>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2962252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64"/>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54"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54"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64"/>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7"/>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64"/>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1"/>
            <a:ext cx="1962150" cy="184666"/>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ftr="0" dt="0"/>
  <p:txStyles>
    <p:titleStyle>
      <a:lvl1pPr algn="l" defTabSz="342882"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82" rtl="0" eaLnBrk="0" fontAlgn="base" hangingPunct="0">
        <a:spcBef>
          <a:spcPct val="0"/>
        </a:spcBef>
        <a:spcAft>
          <a:spcPct val="0"/>
        </a:spcAft>
        <a:defRPr sz="2700" b="1">
          <a:solidFill>
            <a:srgbClr val="306120"/>
          </a:solidFill>
          <a:latin typeface="Myriad Pro"/>
          <a:ea typeface="Myriad Pro"/>
          <a:cs typeface="Myriad Pro"/>
        </a:defRPr>
      </a:lvl2pPr>
      <a:lvl3pPr algn="l" defTabSz="342882" rtl="0" eaLnBrk="0" fontAlgn="base" hangingPunct="0">
        <a:spcBef>
          <a:spcPct val="0"/>
        </a:spcBef>
        <a:spcAft>
          <a:spcPct val="0"/>
        </a:spcAft>
        <a:defRPr sz="2700" b="1">
          <a:solidFill>
            <a:srgbClr val="306120"/>
          </a:solidFill>
          <a:latin typeface="Myriad Pro"/>
          <a:ea typeface="Myriad Pro"/>
          <a:cs typeface="Myriad Pro"/>
        </a:defRPr>
      </a:lvl3pPr>
      <a:lvl4pPr algn="l" defTabSz="342882" rtl="0" eaLnBrk="0" fontAlgn="base" hangingPunct="0">
        <a:spcBef>
          <a:spcPct val="0"/>
        </a:spcBef>
        <a:spcAft>
          <a:spcPct val="0"/>
        </a:spcAft>
        <a:defRPr sz="2700" b="1">
          <a:solidFill>
            <a:srgbClr val="306120"/>
          </a:solidFill>
          <a:latin typeface="Myriad Pro"/>
          <a:ea typeface="Myriad Pro"/>
          <a:cs typeface="Myriad Pro"/>
        </a:defRPr>
      </a:lvl4pPr>
      <a:lvl5pPr algn="l" defTabSz="342882" rtl="0" eaLnBrk="0" fontAlgn="base" hangingPunct="0">
        <a:spcBef>
          <a:spcPct val="0"/>
        </a:spcBef>
        <a:spcAft>
          <a:spcPct val="0"/>
        </a:spcAft>
        <a:defRPr sz="2700" b="1">
          <a:solidFill>
            <a:srgbClr val="306120"/>
          </a:solidFill>
          <a:latin typeface="Myriad Pro"/>
          <a:ea typeface="Myriad Pro"/>
          <a:cs typeface="Myriad Pro"/>
        </a:defRPr>
      </a:lvl5pPr>
      <a:lvl6pPr marL="342882" algn="l" defTabSz="342882" rtl="0" fontAlgn="base">
        <a:spcBef>
          <a:spcPct val="0"/>
        </a:spcBef>
        <a:spcAft>
          <a:spcPct val="0"/>
        </a:spcAft>
        <a:defRPr sz="2700" b="1">
          <a:solidFill>
            <a:srgbClr val="306120"/>
          </a:solidFill>
          <a:latin typeface="Myriad Pro"/>
          <a:ea typeface="Myriad Pro"/>
          <a:cs typeface="Myriad Pro"/>
        </a:defRPr>
      </a:lvl6pPr>
      <a:lvl7pPr marL="685766" algn="l" defTabSz="342882" rtl="0" fontAlgn="base">
        <a:spcBef>
          <a:spcPct val="0"/>
        </a:spcBef>
        <a:spcAft>
          <a:spcPct val="0"/>
        </a:spcAft>
        <a:defRPr sz="2700" b="1">
          <a:solidFill>
            <a:srgbClr val="306120"/>
          </a:solidFill>
          <a:latin typeface="Myriad Pro"/>
          <a:ea typeface="Myriad Pro"/>
          <a:cs typeface="Myriad Pro"/>
        </a:defRPr>
      </a:lvl7pPr>
      <a:lvl8pPr marL="1028649" algn="l" defTabSz="342882" rtl="0" fontAlgn="base">
        <a:spcBef>
          <a:spcPct val="0"/>
        </a:spcBef>
        <a:spcAft>
          <a:spcPct val="0"/>
        </a:spcAft>
        <a:defRPr sz="2700" b="1">
          <a:solidFill>
            <a:srgbClr val="306120"/>
          </a:solidFill>
          <a:latin typeface="Myriad Pro"/>
          <a:ea typeface="Myriad Pro"/>
          <a:cs typeface="Myriad Pro"/>
        </a:defRPr>
      </a:lvl8pPr>
      <a:lvl9pPr marL="1371532" algn="l" defTabSz="342882" rtl="0" fontAlgn="base">
        <a:spcBef>
          <a:spcPct val="0"/>
        </a:spcBef>
        <a:spcAft>
          <a:spcPct val="0"/>
        </a:spcAft>
        <a:defRPr sz="2700" b="1">
          <a:solidFill>
            <a:srgbClr val="306120"/>
          </a:solidFill>
          <a:latin typeface="Myriad Pro"/>
          <a:ea typeface="Myriad Pro"/>
          <a:cs typeface="Myriad Pro"/>
        </a:defRPr>
      </a:lvl9pPr>
    </p:titleStyle>
    <p:body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hyperlink" Target="https://www.gov.nl.ca/"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iri.columbia.edu/our-expertise/climate/forecasts/enso/2024-october-quick-look/?enso_tab=enso-sst_image" TargetMode="External"/><Relationship Id="rId5" Type="http://schemas.openxmlformats.org/officeDocument/2006/relationships/hyperlink" Target="https://iri.columbia.edu/our-expertise/climate/forecasts/enso/current/?enso_tab=enso-sst_table"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4B1F261-689E-4D22-D86C-B6146BDE47B0}"/>
              </a:ext>
            </a:extLst>
          </p:cNvPr>
          <p:cNvSpPr txBox="1">
            <a:spLocks/>
          </p:cNvSpPr>
          <p:nvPr/>
        </p:nvSpPr>
        <p:spPr>
          <a:xfrm>
            <a:off x="500456" y="1066800"/>
            <a:ext cx="8164727" cy="3524812"/>
          </a:xfrm>
          <a:prstGeom prst="rect">
            <a:avLst/>
          </a:prstGeom>
        </p:spPr>
        <p:txBody>
          <a:bodyPr vert="horz" lIns="0" tIns="34291" rIns="68580" bIns="0" rtlCol="0" anchor="b" anchorCtr="0">
            <a:sp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ctr"/>
            <a:r>
              <a:rPr lang="en-CA" altLang="en-US" sz="3300" dirty="0">
                <a:solidFill>
                  <a:srgbClr val="C00000"/>
                </a:solidFill>
                <a:latin typeface="Arial" panose="020B0604020202020204" pitchFamily="34" charset="0"/>
                <a:cs typeface="Arial" panose="020B0604020202020204" pitchFamily="34" charset="0"/>
              </a:rPr>
              <a:t>Fire Season Severity Anomaly Forecast </a:t>
            </a:r>
          </a:p>
          <a:p>
            <a:pPr algn="ctr"/>
            <a:endParaRPr lang="en-CA" altLang="en-US" sz="3600" dirty="0">
              <a:solidFill>
                <a:srgbClr val="C00000"/>
              </a:solidFill>
              <a:latin typeface="Arial" panose="020B0604020202020204" pitchFamily="34" charset="0"/>
              <a:cs typeface="Arial" panose="020B0604020202020204" pitchFamily="34" charset="0"/>
            </a:endParaRPr>
          </a:p>
          <a:p>
            <a:pPr algn="ctr"/>
            <a:r>
              <a:rPr lang="en-CA" altLang="en-US" sz="2700" dirty="0">
                <a:latin typeface="Arial" panose="020B0604020202020204" pitchFamily="34" charset="0"/>
                <a:cs typeface="Arial" panose="020B0604020202020204" pitchFamily="34" charset="0"/>
              </a:rPr>
              <a:t>for the EUSN </a:t>
            </a:r>
          </a:p>
          <a:p>
            <a:pPr algn="ctr"/>
            <a:endParaRPr lang="en-CA" altLang="en-US" sz="2700" dirty="0">
              <a:solidFill>
                <a:srgbClr val="FFC000"/>
              </a:solidFill>
              <a:latin typeface="Arial" panose="020B0604020202020204" pitchFamily="34" charset="0"/>
              <a:cs typeface="Arial" panose="020B0604020202020204" pitchFamily="34" charset="0"/>
            </a:endParaRPr>
          </a:p>
          <a:p>
            <a:pPr algn="ctr"/>
            <a:r>
              <a:rPr lang="en-CA" altLang="en-US" sz="2700" dirty="0">
                <a:latin typeface="Arial" panose="020B0604020202020204" pitchFamily="34" charset="0"/>
                <a:cs typeface="Arial" panose="020B0604020202020204" pitchFamily="34" charset="0"/>
              </a:rPr>
              <a:t>June 17, 2025</a:t>
            </a:r>
          </a:p>
          <a:p>
            <a:pPr algn="ctr"/>
            <a:endParaRPr lang="en-CA" altLang="en-US" sz="2700" dirty="0">
              <a:latin typeface="Arial" panose="020B0604020202020204" pitchFamily="34" charset="0"/>
              <a:cs typeface="Arial" panose="020B0604020202020204" pitchFamily="34" charset="0"/>
            </a:endParaRPr>
          </a:p>
          <a:p>
            <a:pPr algn="ctr"/>
            <a:br>
              <a:rPr lang="en-CA" altLang="en-US" sz="2700" dirty="0">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Richard Carr</a:t>
            </a:r>
            <a:br>
              <a:rPr lang="en-CA" altLang="en-US" sz="2400" dirty="0">
                <a:solidFill>
                  <a:srgbClr val="FFFF00"/>
                </a:solidFill>
                <a:latin typeface="Arial" panose="020B0604020202020204" pitchFamily="34" charset="0"/>
                <a:cs typeface="Arial" panose="020B0604020202020204" pitchFamily="34" charset="0"/>
              </a:rPr>
            </a:br>
            <a:r>
              <a:rPr lang="en-CA" altLang="en-US" sz="2400" dirty="0">
                <a:solidFill>
                  <a:srgbClr val="FFFF00"/>
                </a:solidFill>
                <a:latin typeface="Arial" panose="020B0604020202020204" pitchFamily="34" charset="0"/>
                <a:cs typeface="Arial" panose="020B0604020202020204" pitchFamily="34" charset="0"/>
              </a:rPr>
              <a:t>Natural Resources Canada – Canadian Forest Service</a:t>
            </a:r>
            <a:endParaRPr lang="en-CA" sz="2400" strike="sngStrike"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0D9B4C-C790-E11C-B2FD-E8BA3B5621E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D77D5F04-F56B-EE01-E5C3-5A754694F320}"/>
              </a:ext>
            </a:extLst>
          </p:cNvPr>
          <p:cNvPicPr>
            <a:picLocks noChangeAspect="1"/>
          </p:cNvPicPr>
          <p:nvPr/>
        </p:nvPicPr>
        <p:blipFill>
          <a:blip r:embed="rId3"/>
          <a:stretch>
            <a:fillRect/>
          </a:stretch>
        </p:blipFill>
        <p:spPr>
          <a:xfrm>
            <a:off x="152400" y="1216255"/>
            <a:ext cx="3334737" cy="2880000"/>
          </a:xfrm>
          <a:prstGeom prst="rect">
            <a:avLst/>
          </a:prstGeom>
        </p:spPr>
      </p:pic>
      <p:sp>
        <p:nvSpPr>
          <p:cNvPr id="11" name="Rectangle 10">
            <a:extLst>
              <a:ext uri="{FF2B5EF4-FFF2-40B4-BE49-F238E27FC236}">
                <a16:creationId xmlns:a16="http://schemas.microsoft.com/office/drawing/2014/main" id="{9A76FE94-C1D2-0A4B-4EA0-3765829BDA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7" name="TextBox 6"/>
          <p:cNvSpPr txBox="1"/>
          <p:nvPr/>
        </p:nvSpPr>
        <p:spPr>
          <a:xfrm>
            <a:off x="1134247" y="5410200"/>
            <a:ext cx="7032694"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4"/>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June run</a:t>
            </a:r>
            <a:r>
              <a:rPr lang="en-CA" sz="2800" b="1" i="1" dirty="0">
                <a:solidFill>
                  <a:srgbClr val="C00000"/>
                </a:solidFill>
                <a:latin typeface="+mj-lt"/>
              </a:rPr>
              <a:t>, for July -- Sept</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8" name="Picture 7">
            <a:extLst>
              <a:ext uri="{FF2B5EF4-FFF2-40B4-BE49-F238E27FC236}">
                <a16:creationId xmlns:a16="http://schemas.microsoft.com/office/drawing/2014/main" id="{C16DD3DA-0DCC-FDB9-6918-8053CDDF834E}"/>
              </a:ext>
            </a:extLst>
          </p:cNvPr>
          <p:cNvPicPr>
            <a:picLocks noChangeAspect="1"/>
          </p:cNvPicPr>
          <p:nvPr/>
        </p:nvPicPr>
        <p:blipFill>
          <a:blip r:embed="rId4"/>
          <a:stretch>
            <a:fillRect/>
          </a:stretch>
        </p:blipFill>
        <p:spPr>
          <a:xfrm>
            <a:off x="3066063" y="2454000"/>
            <a:ext cx="3334737" cy="2880000"/>
          </a:xfrm>
          <a:prstGeom prst="rect">
            <a:avLst/>
          </a:prstGeom>
        </p:spPr>
      </p:pic>
      <p:pic>
        <p:nvPicPr>
          <p:cNvPr id="9" name="Picture 8">
            <a:extLst>
              <a:ext uri="{FF2B5EF4-FFF2-40B4-BE49-F238E27FC236}">
                <a16:creationId xmlns:a16="http://schemas.microsoft.com/office/drawing/2014/main" id="{59AA578B-4EE1-A5D2-B30F-CB4D030A64EA}"/>
              </a:ext>
            </a:extLst>
          </p:cNvPr>
          <p:cNvPicPr>
            <a:picLocks noChangeAspect="1"/>
          </p:cNvPicPr>
          <p:nvPr/>
        </p:nvPicPr>
        <p:blipFill>
          <a:blip r:embed="rId5"/>
          <a:stretch>
            <a:fillRect/>
          </a:stretch>
        </p:blipFill>
        <p:spPr>
          <a:xfrm>
            <a:off x="5733063" y="1371600"/>
            <a:ext cx="3334737" cy="2880000"/>
          </a:xfrm>
          <a:prstGeom prst="rect">
            <a:avLst/>
          </a:prstGeom>
        </p:spPr>
      </p:pic>
    </p:spTree>
    <p:extLst>
      <p:ext uri="{BB962C8B-B14F-4D97-AF65-F5344CB8AC3E}">
        <p14:creationId xmlns:p14="http://schemas.microsoft.com/office/powerpoint/2010/main" val="203685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29AD-86B0-DFDD-02C8-20F597D9985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3D818E-9778-1F75-4240-FA57A779731D}"/>
              </a:ext>
            </a:extLst>
          </p:cNvPr>
          <p:cNvPicPr>
            <a:picLocks noChangeAspect="1"/>
          </p:cNvPicPr>
          <p:nvPr/>
        </p:nvPicPr>
        <p:blipFill>
          <a:blip r:embed="rId3"/>
          <a:stretch>
            <a:fillRect/>
          </a:stretch>
        </p:blipFill>
        <p:spPr>
          <a:xfrm>
            <a:off x="4058983" y="3429000"/>
            <a:ext cx="4932617" cy="2772347"/>
          </a:xfrm>
          <a:prstGeom prst="rect">
            <a:avLst/>
          </a:prstGeom>
          <a:ln w="12700">
            <a:solidFill>
              <a:srgbClr val="C00000"/>
            </a:solidFill>
          </a:ln>
        </p:spPr>
      </p:pic>
      <p:sp>
        <p:nvSpPr>
          <p:cNvPr id="6" name="Rectangle 5">
            <a:extLst>
              <a:ext uri="{FF2B5EF4-FFF2-40B4-BE49-F238E27FC236}">
                <a16:creationId xmlns:a16="http://schemas.microsoft.com/office/drawing/2014/main" id="{9C0BC193-05EF-1104-F8A5-A21764369EB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4F8BB5CA-90CA-C181-2D6C-425B043DC79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a:extLst>
              <a:ext uri="{FF2B5EF4-FFF2-40B4-BE49-F238E27FC236}">
                <a16:creationId xmlns:a16="http://schemas.microsoft.com/office/drawing/2014/main" id="{888364FF-1555-02D8-38F6-C4A43FB02EE6}"/>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Windy spring?</a:t>
            </a:r>
          </a:p>
        </p:txBody>
      </p:sp>
      <p:sp>
        <p:nvSpPr>
          <p:cNvPr id="3" name="TextBox 2">
            <a:extLst>
              <a:ext uri="{FF2B5EF4-FFF2-40B4-BE49-F238E27FC236}">
                <a16:creationId xmlns:a16="http://schemas.microsoft.com/office/drawing/2014/main" id="{1894B698-2118-A7D7-5A26-B6AF7D3A6E44}"/>
              </a:ext>
            </a:extLst>
          </p:cNvPr>
          <p:cNvSpPr txBox="1"/>
          <p:nvPr/>
        </p:nvSpPr>
        <p:spPr>
          <a:xfrm>
            <a:off x="228600" y="1066803"/>
            <a:ext cx="8686800" cy="434339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Many periods of rapid growth</a:t>
            </a:r>
            <a:endParaRPr lang="en-CA" sz="24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No wind comparisons with </a:t>
            </a:r>
            <a:r>
              <a:rPr lang="en-CA" sz="2800" b="1" dirty="0" err="1">
                <a:latin typeface="Calibri" panose="020F0502020204030204" pitchFamily="34" charset="0"/>
                <a:cs typeface="Calibri" panose="020F0502020204030204" pitchFamily="34" charset="0"/>
              </a:rPr>
              <a:t>normals</a:t>
            </a:r>
            <a:r>
              <a:rPr lang="en-CA" sz="2800" b="1" dirty="0">
                <a:latin typeface="Calibri" panose="020F0502020204030204" pitchFamily="34" charset="0"/>
                <a:cs typeface="Calibri" panose="020F0502020204030204" pitchFamily="34" charset="0"/>
              </a:rPr>
              <a:t>, but in discussion</a:t>
            </a:r>
          </a:p>
          <a:p>
            <a:pPr marL="182554" indent="-182554">
              <a:buFont typeface="Arial" panose="020B0604020202020204" pitchFamily="34" charset="0"/>
              <a:buChar char="•"/>
            </a:pPr>
            <a:endParaRPr lang="en-CA" sz="11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Current burned area passed annual average by ~June 7</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Area burned at about 3.5 million ha as of June 11</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CIFFC National Preparedness Level at </a:t>
            </a:r>
            <a:r>
              <a:rPr lang="en-CA" sz="2800" b="1" dirty="0">
                <a:solidFill>
                  <a:srgbClr val="C00000"/>
                </a:solidFill>
                <a:latin typeface="Calibri" panose="020F0502020204030204" pitchFamily="34" charset="0"/>
                <a:cs typeface="Calibri" panose="020F0502020204030204" pitchFamily="34" charset="0"/>
              </a:rPr>
              <a:t>5</a:t>
            </a:r>
            <a:r>
              <a:rPr lang="en-CA" sz="2800" b="1" dirty="0">
                <a:latin typeface="Calibri" panose="020F0502020204030204" pitchFamily="34" charset="0"/>
                <a:cs typeface="Calibri" panose="020F0502020204030204" pitchFamily="34" charset="0"/>
              </a:rPr>
              <a:t> since May 29, Level </a:t>
            </a:r>
            <a:r>
              <a:rPr lang="en-CA" sz="2800" b="1" dirty="0">
                <a:solidFill>
                  <a:srgbClr val="FFC000"/>
                </a:solidFill>
                <a:latin typeface="Calibri" panose="020F0502020204030204" pitchFamily="34" charset="0"/>
                <a:cs typeface="Calibri" panose="020F0502020204030204" pitchFamily="34" charset="0"/>
              </a:rPr>
              <a:t>3</a:t>
            </a:r>
            <a:r>
              <a:rPr lang="en-CA" sz="2800" b="1" dirty="0">
                <a:latin typeface="Calibri" panose="020F0502020204030204" pitchFamily="34" charset="0"/>
                <a:cs typeface="Calibri" panose="020F0502020204030204" pitchFamily="34" charset="0"/>
              </a:rPr>
              <a:t> since May 15</a:t>
            </a:r>
          </a:p>
          <a:p>
            <a:pPr marL="639754" lvl="1" indent="-182554">
              <a:buFont typeface="Arial" panose="020B0604020202020204" pitchFamily="34" charset="0"/>
              <a:buChar char="•"/>
            </a:pPr>
            <a:r>
              <a:rPr lang="en-CA" sz="2800" b="1" dirty="0">
                <a:solidFill>
                  <a:srgbClr val="0000FF"/>
                </a:solidFill>
                <a:latin typeface="Calibri" panose="020F0502020204030204" pitchFamily="34" charset="0"/>
                <a:cs typeface="Calibri" panose="020F0502020204030204" pitchFamily="34" charset="0"/>
              </a:rPr>
              <a:t>1</a:t>
            </a:r>
            <a:r>
              <a:rPr lang="en-CA" sz="2800" b="1" dirty="0">
                <a:latin typeface="Calibri" panose="020F0502020204030204" pitchFamily="34" charset="0"/>
                <a:cs typeface="Calibri" panose="020F0502020204030204" pitchFamily="34" charset="0"/>
              </a:rPr>
              <a:t>  </a:t>
            </a:r>
            <a:r>
              <a:rPr lang="en-CA" sz="2800" b="1" dirty="0">
                <a:solidFill>
                  <a:srgbClr val="008000"/>
                </a:solidFill>
                <a:latin typeface="Calibri" panose="020F0502020204030204" pitchFamily="34" charset="0"/>
                <a:cs typeface="Calibri" panose="020F0502020204030204" pitchFamily="34" charset="0"/>
              </a:rPr>
              <a:t>2</a:t>
            </a:r>
            <a:r>
              <a:rPr lang="en-CA" sz="2800" b="1" dirty="0">
                <a:latin typeface="Calibri" panose="020F0502020204030204" pitchFamily="34" charset="0"/>
                <a:cs typeface="Calibri" panose="020F0502020204030204" pitchFamily="34" charset="0"/>
              </a:rPr>
              <a:t>  </a:t>
            </a:r>
            <a:r>
              <a:rPr lang="en-CA" sz="2800" b="1" dirty="0">
                <a:solidFill>
                  <a:srgbClr val="FFC000"/>
                </a:solidFill>
                <a:latin typeface="Calibri" panose="020F0502020204030204" pitchFamily="34" charset="0"/>
                <a:cs typeface="Calibri" panose="020F0502020204030204" pitchFamily="34" charset="0"/>
              </a:rPr>
              <a:t>3</a:t>
            </a:r>
            <a:r>
              <a:rPr lang="en-CA" sz="2800" b="1" dirty="0">
                <a:latin typeface="Calibri" panose="020F0502020204030204" pitchFamily="34" charset="0"/>
                <a:cs typeface="Calibri" panose="020F0502020204030204" pitchFamily="34" charset="0"/>
              </a:rPr>
              <a:t>  </a:t>
            </a:r>
            <a:r>
              <a:rPr lang="en-CA" sz="2800" b="1" dirty="0">
                <a:solidFill>
                  <a:srgbClr val="FF6600"/>
                </a:solidFill>
                <a:latin typeface="Calibri" panose="020F0502020204030204" pitchFamily="34" charset="0"/>
                <a:cs typeface="Calibri" panose="020F0502020204030204" pitchFamily="34" charset="0"/>
              </a:rPr>
              <a:t>4</a:t>
            </a:r>
            <a:r>
              <a:rPr lang="en-CA" sz="2800" b="1" dirty="0">
                <a:latin typeface="Calibri" panose="020F0502020204030204" pitchFamily="34" charset="0"/>
                <a:cs typeface="Calibri" panose="020F0502020204030204" pitchFamily="34" charset="0"/>
              </a:rPr>
              <a:t>  </a:t>
            </a:r>
            <a:r>
              <a:rPr lang="en-CA" sz="2800" b="1" dirty="0">
                <a:solidFill>
                  <a:srgbClr val="C00000"/>
                </a:solidFill>
                <a:latin typeface="Calibri" panose="020F0502020204030204" pitchFamily="34" charset="0"/>
                <a:cs typeface="Calibri" panose="020F0502020204030204" pitchFamily="34" charset="0"/>
              </a:rPr>
              <a:t>5</a:t>
            </a:r>
          </a:p>
          <a:p>
            <a:pPr marL="639754" lvl="1"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Crews from USA, Australia</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B0D962-0568-E437-C5EC-D2143B96B01B}"/>
              </a:ext>
            </a:extLst>
          </p:cNvPr>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Tree>
    <p:extLst>
      <p:ext uri="{BB962C8B-B14F-4D97-AF65-F5344CB8AC3E}">
        <p14:creationId xmlns:p14="http://schemas.microsoft.com/office/powerpoint/2010/main" val="3134758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8622C6-BCCE-9B30-945D-86BC605E7A3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7" name="Picture 6">
            <a:extLst>
              <a:ext uri="{FF2B5EF4-FFF2-40B4-BE49-F238E27FC236}">
                <a16:creationId xmlns:a16="http://schemas.microsoft.com/office/drawing/2014/main" id="{0F700A1D-04AC-385C-7321-85A7F8B600FB}"/>
              </a:ext>
            </a:extLst>
          </p:cNvPr>
          <p:cNvPicPr>
            <a:picLocks noChangeAspect="1"/>
          </p:cNvPicPr>
          <p:nvPr/>
        </p:nvPicPr>
        <p:blipFill>
          <a:blip r:embed="rId3"/>
          <a:stretch>
            <a:fillRect/>
          </a:stretch>
        </p:blipFill>
        <p:spPr>
          <a:xfrm>
            <a:off x="5285209" y="990600"/>
            <a:ext cx="3334801" cy="2883658"/>
          </a:xfrm>
          <a:prstGeom prst="rect">
            <a:avLst/>
          </a:prstGeom>
        </p:spPr>
      </p:pic>
      <p:sp>
        <p:nvSpPr>
          <p:cNvPr id="6" name="Rectangle 5">
            <a:extLst>
              <a:ext uri="{FF2B5EF4-FFF2-40B4-BE49-F238E27FC236}">
                <a16:creationId xmlns:a16="http://schemas.microsoft.com/office/drawing/2014/main" id="{28179301-563F-0F11-FD7C-8DA45C21FA3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cxnSp>
        <p:nvCxnSpPr>
          <p:cNvPr id="8" name="Straight Arrow Connector 7"/>
          <p:cNvCxnSpPr/>
          <p:nvPr/>
        </p:nvCxnSpPr>
        <p:spPr>
          <a:xfrm flipH="1">
            <a:off x="955595" y="2427583"/>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677733" y="4300176"/>
            <a:ext cx="3161467" cy="1384995"/>
          </a:xfrm>
          <a:prstGeom prst="rect">
            <a:avLst/>
          </a:prstGeom>
          <a:noFill/>
        </p:spPr>
        <p:txBody>
          <a:bodyPr wrap="square" rtlCol="0">
            <a:spAutoFit/>
          </a:bodyPr>
          <a:lstStyle/>
          <a:p>
            <a:r>
              <a:rPr lang="en-CA" sz="2800" b="1" dirty="0">
                <a:latin typeface="Corbel" panose="020B0503020204020204" pitchFamily="34" charset="0"/>
              </a:rPr>
              <a:t>Note: updated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rollout </a:t>
            </a:r>
            <a:r>
              <a:rPr lang="en-CA" sz="2800" b="1" dirty="0">
                <a:solidFill>
                  <a:srgbClr val="FF3399"/>
                </a:solidFill>
                <a:latin typeface="Corbel" panose="020B0503020204020204" pitchFamily="34" charset="0"/>
              </a:rPr>
              <a:t>2025-26</a:t>
            </a:r>
          </a:p>
        </p:txBody>
      </p:sp>
    </p:spTree>
    <p:extLst>
      <p:ext uri="{BB962C8B-B14F-4D97-AF65-F5344CB8AC3E}">
        <p14:creationId xmlns:p14="http://schemas.microsoft.com/office/powerpoint/2010/main" val="4287384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C14D2-79F8-9E2B-FADC-E5DAC93A56A3}"/>
              </a:ext>
            </a:extLst>
          </p:cNvPr>
          <p:cNvSpPr>
            <a:spLocks noGrp="1"/>
          </p:cNvSpPr>
          <p:nvPr>
            <p:ph type="sldNum" sz="quarter" idx="12"/>
          </p:nvPr>
        </p:nvSpPr>
        <p:spPr/>
        <p:txBody>
          <a:bodyPr/>
          <a:lstStyle/>
          <a:p>
            <a:r>
              <a:rPr lang="en-US" altLang="en-US"/>
              <a:t> </a:t>
            </a:r>
            <a:fld id="{FB93D6B1-E71C-4F75-A3DE-D6304E2F182B}" type="slidenum">
              <a:rPr lang="en-US" altLang="en-US" b="1" smtClean="0"/>
              <a:pPr/>
              <a:t>13</a:t>
            </a:fld>
            <a:endParaRPr lang="en-US" altLang="en-US" b="1" dirty="0"/>
          </a:p>
        </p:txBody>
      </p:sp>
      <p:sp>
        <p:nvSpPr>
          <p:cNvPr id="3" name="Rectangle 2">
            <a:extLst>
              <a:ext uri="{FF2B5EF4-FFF2-40B4-BE49-F238E27FC236}">
                <a16:creationId xmlns:a16="http://schemas.microsoft.com/office/drawing/2014/main" id="{8018675E-AAA2-7459-C0E1-7E755E2524E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Rectangle 3">
            <a:extLst>
              <a:ext uri="{FF2B5EF4-FFF2-40B4-BE49-F238E27FC236}">
                <a16:creationId xmlns:a16="http://schemas.microsoft.com/office/drawing/2014/main" id="{239C89C9-3519-AABA-ED95-FED06343F6D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TextBox 4">
            <a:extLst>
              <a:ext uri="{FF2B5EF4-FFF2-40B4-BE49-F238E27FC236}">
                <a16:creationId xmlns:a16="http://schemas.microsoft.com/office/drawing/2014/main" id="{A1F7D0EB-F6C6-4F03-14F6-A8FD9C5AC6D8}"/>
              </a:ext>
            </a:extLst>
          </p:cNvPr>
          <p:cNvSpPr txBox="1"/>
          <p:nvPr/>
        </p:nvSpPr>
        <p:spPr>
          <a:xfrm>
            <a:off x="360000" y="360000"/>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
        <p:nvSpPr>
          <p:cNvPr id="6" name="TextBox 5">
            <a:extLst>
              <a:ext uri="{FF2B5EF4-FFF2-40B4-BE49-F238E27FC236}">
                <a16:creationId xmlns:a16="http://schemas.microsoft.com/office/drawing/2014/main" id="{61CA0F72-7343-8BD6-6CD4-AF4C2966674B}"/>
              </a:ext>
            </a:extLst>
          </p:cNvPr>
          <p:cNvSpPr txBox="1"/>
          <p:nvPr/>
        </p:nvSpPr>
        <p:spPr>
          <a:xfrm>
            <a:off x="190500" y="1055871"/>
            <a:ext cx="8763000" cy="5040129"/>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Warm summer (may be common with warming climate)</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Potentially dry, especially southern BC to central Canada</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Neutral ENSO: higher activity in west?</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Serious fires can occur in any year</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only predicts where potential exists</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This year’s forecast runs have been produced using cleaned code on Azure (thank you, Robert Jagodzinski!)</a:t>
            </a:r>
          </a:p>
          <a:p>
            <a:endParaRPr lang="en-CA" sz="1200" b="1" dirty="0">
              <a:latin typeface="Calibri" panose="020F0502020204030204" pitchFamily="34" charset="0"/>
              <a:cs typeface="Calibri" panose="020F0502020204030204" pitchFamily="34" charset="0"/>
            </a:endParaRP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In 2026 a new method will be introduced (Piyush Jain)</a:t>
            </a: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66" indent="-180966">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6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D898E2-2C95-0AE7-C857-60CFDF13AF77}"/>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7"/>
            <a:ext cx="8839200" cy="1697939"/>
          </a:xfrm>
          <a:prstGeom prst="rect">
            <a:avLst/>
          </a:prstGeom>
          <a:noFill/>
        </p:spPr>
        <p:txBody>
          <a:bodyPr wrap="square" rtlCol="0">
            <a:noAutofit/>
          </a:bodyPr>
          <a:lstStyle/>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 March-September</a:t>
            </a:r>
          </a:p>
          <a:p>
            <a:pPr marL="182554" indent="-182554">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19" indent="-182554">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09"/>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14</a:t>
            </a:fld>
            <a:endParaRPr lang="en-US" altLang="en-US" dirty="0"/>
          </a:p>
        </p:txBody>
      </p:sp>
      <p:sp>
        <p:nvSpPr>
          <p:cNvPr id="3" name="TextBox 2"/>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12" y="3617409"/>
            <a:ext cx="2231993" cy="2249999"/>
          </a:xfrm>
          <a:prstGeom prst="rect">
            <a:avLst/>
          </a:prstGeom>
          <a:ln w="12700">
            <a:solidFill>
              <a:srgbClr val="0000FF"/>
            </a:solidFill>
          </a:ln>
        </p:spPr>
      </p:pic>
      <p:grpSp>
        <p:nvGrpSpPr>
          <p:cNvPr id="5" name="Group 4"/>
          <p:cNvGrpSpPr/>
          <p:nvPr/>
        </p:nvGrpSpPr>
        <p:grpSpPr>
          <a:xfrm>
            <a:off x="2939083" y="3581410"/>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9079366B-2124-7203-48B6-975207D0958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03361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7" name="TextBox 6"/>
          <p:cNvSpPr txBox="1"/>
          <p:nvPr/>
        </p:nvSpPr>
        <p:spPr>
          <a:xfrm>
            <a:off x="360000" y="360010"/>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12"/>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81"/>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81"/>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81"/>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81"/>
            <a:ext cx="466794" cy="646331"/>
          </a:xfrm>
          <a:prstGeom prst="rect">
            <a:avLst/>
          </a:prstGeom>
          <a:noFill/>
        </p:spPr>
        <p:txBody>
          <a:bodyPr wrap="none" rtlCol="0">
            <a:spAutoFit/>
          </a:bodyPr>
          <a:lstStyle/>
          <a:p>
            <a:r>
              <a:rPr lang="en-CA" sz="3600" b="1" dirty="0">
                <a:solidFill>
                  <a:srgbClr val="00B0F0"/>
                </a:solidFill>
              </a:rPr>
              <a:t>?</a:t>
            </a:r>
          </a:p>
        </p:txBody>
      </p:sp>
    </p:spTree>
    <p:extLst>
      <p:ext uri="{BB962C8B-B14F-4D97-AF65-F5344CB8AC3E}">
        <p14:creationId xmlns:p14="http://schemas.microsoft.com/office/powerpoint/2010/main" val="119966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338CE4-1A8D-2A85-105A-279B47AFC0C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a:extLst>
              <a:ext uri="{FF2B5EF4-FFF2-40B4-BE49-F238E27FC236}">
                <a16:creationId xmlns:a16="http://schemas.microsoft.com/office/drawing/2014/main" id="{04DF9967-60C0-7B2F-8F1E-FD5749FCEF1F}"/>
              </a:ext>
            </a:extLst>
          </p:cNvPr>
          <p:cNvPicPr>
            <a:picLocks noChangeAspect="1"/>
          </p:cNvPicPr>
          <p:nvPr/>
        </p:nvPicPr>
        <p:blipFill>
          <a:blip r:embed="rId3"/>
          <a:stretch>
            <a:fillRect/>
          </a:stretch>
        </p:blipFill>
        <p:spPr>
          <a:xfrm>
            <a:off x="198743" y="990600"/>
            <a:ext cx="3308004" cy="2520000"/>
          </a:xfrm>
          <a:prstGeom prst="rect">
            <a:avLst/>
          </a:prstGeom>
        </p:spPr>
      </p:pic>
      <p:pic>
        <p:nvPicPr>
          <p:cNvPr id="13" name="Picture 12">
            <a:extLst>
              <a:ext uri="{FF2B5EF4-FFF2-40B4-BE49-F238E27FC236}">
                <a16:creationId xmlns:a16="http://schemas.microsoft.com/office/drawing/2014/main" id="{1981FD4A-EEDA-A9A1-51B2-F320DE98AD36}"/>
              </a:ext>
            </a:extLst>
          </p:cNvPr>
          <p:cNvPicPr>
            <a:picLocks noChangeAspect="1"/>
          </p:cNvPicPr>
          <p:nvPr/>
        </p:nvPicPr>
        <p:blipFill>
          <a:blip r:embed="rId4"/>
          <a:stretch>
            <a:fillRect/>
          </a:stretch>
        </p:blipFill>
        <p:spPr>
          <a:xfrm>
            <a:off x="3250334" y="2601141"/>
            <a:ext cx="3238479" cy="2520000"/>
          </a:xfrm>
          <a:prstGeom prst="rect">
            <a:avLst/>
          </a:prstGeom>
        </p:spPr>
      </p:pic>
      <p:pic>
        <p:nvPicPr>
          <p:cNvPr id="2" name="Picture 1">
            <a:extLst>
              <a:ext uri="{FF2B5EF4-FFF2-40B4-BE49-F238E27FC236}">
                <a16:creationId xmlns:a16="http://schemas.microsoft.com/office/drawing/2014/main" id="{4B41FB0F-8FFF-7400-07C5-E0679FE0EFF7}"/>
              </a:ext>
            </a:extLst>
          </p:cNvPr>
          <p:cNvPicPr>
            <a:picLocks noChangeAspect="1"/>
          </p:cNvPicPr>
          <p:nvPr/>
        </p:nvPicPr>
        <p:blipFill>
          <a:blip r:embed="rId5"/>
          <a:stretch>
            <a:fillRect/>
          </a:stretch>
        </p:blipFill>
        <p:spPr>
          <a:xfrm>
            <a:off x="5770692" y="1030660"/>
            <a:ext cx="3261177" cy="2520000"/>
          </a:xfrm>
          <a:prstGeom prst="rect">
            <a:avLst/>
          </a:prstGeom>
        </p:spPr>
      </p:pic>
      <p:sp>
        <p:nvSpPr>
          <p:cNvPr id="5" name="Rectangle 4">
            <a:extLst>
              <a:ext uri="{FF2B5EF4-FFF2-40B4-BE49-F238E27FC236}">
                <a16:creationId xmlns:a16="http://schemas.microsoft.com/office/drawing/2014/main" id="{0F83D988-80C1-F3FB-7EAA-1563259B58A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304800" y="5105400"/>
            <a:ext cx="8686800" cy="117581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a:t>
            </a:r>
            <a:r>
              <a:rPr lang="en-CA" sz="2800" b="1" i="1" dirty="0">
                <a:solidFill>
                  <a:srgbClr val="C00000"/>
                </a:solidFill>
                <a:latin typeface="Calibri" panose="020F0502020204030204" pitchFamily="34" charset="0"/>
                <a:cs typeface="Calibri" panose="020F0502020204030204" pitchFamily="34" charset="0"/>
              </a:rPr>
              <a:t>was</a:t>
            </a:r>
            <a:r>
              <a:rPr lang="en-CA" sz="2800" b="1" dirty="0">
                <a:latin typeface="Calibri" panose="020F0502020204030204" pitchFamily="34" charset="0"/>
                <a:cs typeface="Calibri" panose="020F0502020204030204" pitchFamily="34" charset="0"/>
              </a:rPr>
              <a:t> less intense than in spring 2023 and 2024</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Intensification during 2023; reduction in mid to late 2024</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Drought Progression: May 31, 2023-25</a:t>
            </a: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D73DE-2162-542D-5D36-5F0A49FDC50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F352E9C-BFE9-541A-0C2E-5F177E39EB5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DCBA690B-776F-F881-B5C5-4AC01F2EECAD}"/>
              </a:ext>
            </a:extLst>
          </p:cNvPr>
          <p:cNvPicPr>
            <a:picLocks noChangeAspect="1"/>
          </p:cNvPicPr>
          <p:nvPr/>
        </p:nvPicPr>
        <p:blipFill>
          <a:blip r:embed="rId3"/>
          <a:stretch>
            <a:fillRect/>
          </a:stretch>
        </p:blipFill>
        <p:spPr>
          <a:xfrm>
            <a:off x="4572000" y="1109566"/>
            <a:ext cx="4192942" cy="3240000"/>
          </a:xfrm>
          <a:prstGeom prst="rect">
            <a:avLst/>
          </a:prstGeom>
        </p:spPr>
      </p:pic>
      <p:sp>
        <p:nvSpPr>
          <p:cNvPr id="5" name="Rectangle 4">
            <a:extLst>
              <a:ext uri="{FF2B5EF4-FFF2-40B4-BE49-F238E27FC236}">
                <a16:creationId xmlns:a16="http://schemas.microsoft.com/office/drawing/2014/main" id="{F8B1C0C7-5266-F6EF-B464-A04EC9EDC5A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a:extLst>
              <a:ext uri="{FF2B5EF4-FFF2-40B4-BE49-F238E27FC236}">
                <a16:creationId xmlns:a16="http://schemas.microsoft.com/office/drawing/2014/main" id="{C1F2308D-4488-523E-E52B-DA36F2416AFE}"/>
              </a:ext>
            </a:extLst>
          </p:cNvPr>
          <p:cNvSpPr txBox="1"/>
          <p:nvPr/>
        </p:nvSpPr>
        <p:spPr>
          <a:xfrm>
            <a:off x="304800" y="4462983"/>
            <a:ext cx="8686800" cy="1285451"/>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Not too dramatic at March 31, April 30</a:t>
            </a: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Rapid intensification during May</a:t>
            </a:r>
          </a:p>
          <a:p>
            <a:pPr marL="360363"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Some reduction in southwestern NT, southern BC </a:t>
            </a:r>
          </a:p>
        </p:txBody>
      </p:sp>
      <p:sp>
        <p:nvSpPr>
          <p:cNvPr id="4" name="Slide Number Placeholder 3">
            <a:extLst>
              <a:ext uri="{FF2B5EF4-FFF2-40B4-BE49-F238E27FC236}">
                <a16:creationId xmlns:a16="http://schemas.microsoft.com/office/drawing/2014/main" id="{17F1632D-BF03-696D-95D3-7FF4552833B8}"/>
              </a:ext>
            </a:extLst>
          </p:cNvPr>
          <p:cNvSpPr>
            <a:spLocks noGrp="1"/>
          </p:cNvSpPr>
          <p:nvPr>
            <p:ph type="sldNum" sz="quarter" idx="12"/>
          </p:nvPr>
        </p:nvSpPr>
        <p:spPr/>
        <p:txBody>
          <a:bodyPr/>
          <a:lstStyle/>
          <a:p>
            <a:fld id="{FB93D6B1-E71C-4F75-A3DE-D6304E2F182B}" type="slidenum">
              <a:rPr lang="en-US" altLang="en-US" smtClean="0"/>
              <a:pPr/>
              <a:t>3</a:t>
            </a:fld>
            <a:endParaRPr lang="en-US" altLang="en-US" dirty="0"/>
          </a:p>
        </p:txBody>
      </p:sp>
      <p:sp>
        <p:nvSpPr>
          <p:cNvPr id="10" name="TextBox 9">
            <a:extLst>
              <a:ext uri="{FF2B5EF4-FFF2-40B4-BE49-F238E27FC236}">
                <a16:creationId xmlns:a16="http://schemas.microsoft.com/office/drawing/2014/main" id="{A9C87CE6-7458-B5B1-9455-EB22AA8E7B58}"/>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Drought Progression: Spring 2025</a:t>
            </a:r>
          </a:p>
        </p:txBody>
      </p:sp>
      <p:pic>
        <p:nvPicPr>
          <p:cNvPr id="11" name="Picture 10">
            <a:extLst>
              <a:ext uri="{FF2B5EF4-FFF2-40B4-BE49-F238E27FC236}">
                <a16:creationId xmlns:a16="http://schemas.microsoft.com/office/drawing/2014/main" id="{5A8A43C8-5BB8-3A37-6CB1-15985FB7715C}"/>
              </a:ext>
            </a:extLst>
          </p:cNvPr>
          <p:cNvPicPr>
            <a:picLocks noChangeAspect="1"/>
          </p:cNvPicPr>
          <p:nvPr/>
        </p:nvPicPr>
        <p:blipFill>
          <a:blip r:embed="rId4"/>
          <a:stretch>
            <a:fillRect/>
          </a:stretch>
        </p:blipFill>
        <p:spPr>
          <a:xfrm>
            <a:off x="304800" y="1109566"/>
            <a:ext cx="4187449" cy="3240000"/>
          </a:xfrm>
          <a:prstGeom prst="rect">
            <a:avLst/>
          </a:prstGeom>
        </p:spPr>
      </p:pic>
    </p:spTree>
    <p:extLst>
      <p:ext uri="{BB962C8B-B14F-4D97-AF65-F5344CB8AC3E}">
        <p14:creationId xmlns:p14="http://schemas.microsoft.com/office/powerpoint/2010/main" val="199112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F1001-9904-37BA-A5B3-968077CD2CFC}"/>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B4D952DC-60DF-2A23-8FE5-F8E3FA0F5A0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2" name="Picture 11">
            <a:extLst>
              <a:ext uri="{FF2B5EF4-FFF2-40B4-BE49-F238E27FC236}">
                <a16:creationId xmlns:a16="http://schemas.microsoft.com/office/drawing/2014/main" id="{5D370F91-22F2-04F2-05BE-AD2A44376CCC}"/>
              </a:ext>
            </a:extLst>
          </p:cNvPr>
          <p:cNvPicPr>
            <a:picLocks noChangeAspect="1"/>
          </p:cNvPicPr>
          <p:nvPr/>
        </p:nvPicPr>
        <p:blipFill>
          <a:blip r:embed="rId3"/>
          <a:srcRect l="24248" t="50396" r="39360" b="22833"/>
          <a:stretch/>
        </p:blipFill>
        <p:spPr>
          <a:xfrm>
            <a:off x="5283724" y="2974100"/>
            <a:ext cx="3441176" cy="2700000"/>
          </a:xfrm>
          <a:prstGeom prst="rect">
            <a:avLst/>
          </a:prstGeom>
          <a:ln w="12700">
            <a:solidFill>
              <a:srgbClr val="0000FF"/>
            </a:solidFill>
          </a:ln>
        </p:spPr>
      </p:pic>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63000" y="2690930"/>
            <a:ext cx="360000" cy="3175088"/>
          </a:xfrm>
          <a:prstGeom prst="rect">
            <a:avLst/>
          </a:prstGeom>
        </p:spPr>
      </p:pic>
      <p:sp>
        <p:nvSpPr>
          <p:cNvPr id="3" name="TextBox 2"/>
          <p:cNvSpPr txBox="1"/>
          <p:nvPr/>
        </p:nvSpPr>
        <p:spPr>
          <a:xfrm>
            <a:off x="228600" y="1066804"/>
            <a:ext cx="8686800" cy="1262147"/>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melted quickly in southern BC in February-March</a:t>
            </a:r>
          </a:p>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loss in other regions was normal during spring</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4</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Snow Cover</a:t>
            </a:r>
          </a:p>
        </p:txBody>
      </p:sp>
      <p:sp>
        <p:nvSpPr>
          <p:cNvPr id="15" name="TextBox 14">
            <a:extLst>
              <a:ext uri="{FF2B5EF4-FFF2-40B4-BE49-F238E27FC236}">
                <a16:creationId xmlns:a16="http://schemas.microsoft.com/office/drawing/2014/main" id="{8C180058-274D-AA27-A707-387EBF5F361F}"/>
              </a:ext>
            </a:extLst>
          </p:cNvPr>
          <p:cNvSpPr txBox="1"/>
          <p:nvPr/>
        </p:nvSpPr>
        <p:spPr>
          <a:xfrm>
            <a:off x="34290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8, 2024</a:t>
            </a:r>
          </a:p>
        </p:txBody>
      </p:sp>
      <p:sp>
        <p:nvSpPr>
          <p:cNvPr id="5" name="TextBox 4">
            <a:extLst>
              <a:ext uri="{FF2B5EF4-FFF2-40B4-BE49-F238E27FC236}">
                <a16:creationId xmlns:a16="http://schemas.microsoft.com/office/drawing/2014/main" id="{3FCD3C46-DA9B-1911-C280-02E925F9E287}"/>
              </a:ext>
            </a:extLst>
          </p:cNvPr>
          <p:cNvSpPr txBox="1"/>
          <p:nvPr/>
        </p:nvSpPr>
        <p:spPr>
          <a:xfrm>
            <a:off x="990600" y="5867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pic>
        <p:nvPicPr>
          <p:cNvPr id="9" name="Picture 8">
            <a:extLst>
              <a:ext uri="{FF2B5EF4-FFF2-40B4-BE49-F238E27FC236}">
                <a16:creationId xmlns:a16="http://schemas.microsoft.com/office/drawing/2014/main" id="{7369FC86-68DF-042D-C096-7098A77F4A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2583" y="3167399"/>
            <a:ext cx="2994547" cy="2700000"/>
          </a:xfrm>
          <a:prstGeom prst="rect">
            <a:avLst/>
          </a:prstGeom>
          <a:ln>
            <a:solidFill>
              <a:srgbClr val="0000FF"/>
            </a:solidFill>
          </a:ln>
        </p:spPr>
      </p:pic>
      <p:sp>
        <p:nvSpPr>
          <p:cNvPr id="2" name="TextBox 1">
            <a:extLst>
              <a:ext uri="{FF2B5EF4-FFF2-40B4-BE49-F238E27FC236}">
                <a16:creationId xmlns:a16="http://schemas.microsoft.com/office/drawing/2014/main" id="{28BDC454-B0A7-4B53-C015-2732CB3F3202}"/>
              </a:ext>
            </a:extLst>
          </p:cNvPr>
          <p:cNvSpPr txBox="1"/>
          <p:nvPr/>
        </p:nvSpPr>
        <p:spPr>
          <a:xfrm>
            <a:off x="6477000" y="5879068"/>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14, 2025</a:t>
            </a:r>
          </a:p>
        </p:txBody>
      </p:sp>
      <p:pic>
        <p:nvPicPr>
          <p:cNvPr id="8" name="Picture 7">
            <a:extLst>
              <a:ext uri="{FF2B5EF4-FFF2-40B4-BE49-F238E27FC236}">
                <a16:creationId xmlns:a16="http://schemas.microsoft.com/office/drawing/2014/main" id="{69E90822-625D-8D5F-6467-9AB7A91D68A2}"/>
              </a:ext>
            </a:extLst>
          </p:cNvPr>
          <p:cNvPicPr>
            <a:picLocks noChangeAspect="1"/>
          </p:cNvPicPr>
          <p:nvPr/>
        </p:nvPicPr>
        <p:blipFill rotWithShape="1">
          <a:blip r:embed="rId6"/>
          <a:srcRect l="8066" t="2976" r="7635" b="3021"/>
          <a:stretch/>
        </p:blipFill>
        <p:spPr>
          <a:xfrm>
            <a:off x="2603628" y="2024399"/>
            <a:ext cx="3035172" cy="2700000"/>
          </a:xfrm>
          <a:prstGeom prst="rect">
            <a:avLst/>
          </a:prstGeom>
          <a:ln w="12700">
            <a:solidFill>
              <a:srgbClr val="0000FF"/>
            </a:solidFill>
          </a:ln>
        </p:spPr>
      </p:pic>
    </p:spTree>
    <p:extLst>
      <p:ext uri="{BB962C8B-B14F-4D97-AF65-F5344CB8AC3E}">
        <p14:creationId xmlns:p14="http://schemas.microsoft.com/office/powerpoint/2010/main" val="392263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D7EED-FCC3-C380-353A-C0772DB3A3CB}"/>
              </a:ext>
            </a:extLst>
          </p:cNvPr>
          <p:cNvPicPr>
            <a:picLocks noChangeAspect="1"/>
          </p:cNvPicPr>
          <p:nvPr/>
        </p:nvPicPr>
        <p:blipFill>
          <a:blip r:embed="rId3"/>
          <a:stretch>
            <a:fillRect/>
          </a:stretch>
        </p:blipFill>
        <p:spPr>
          <a:xfrm>
            <a:off x="5255996" y="3167667"/>
            <a:ext cx="3780000" cy="2701925"/>
          </a:xfrm>
          <a:prstGeom prst="rect">
            <a:avLst/>
          </a:prstGeom>
        </p:spPr>
      </p:pic>
      <p:sp>
        <p:nvSpPr>
          <p:cNvPr id="21" name="Rectangle 20">
            <a:extLst>
              <a:ext uri="{FF2B5EF4-FFF2-40B4-BE49-F238E27FC236}">
                <a16:creationId xmlns:a16="http://schemas.microsoft.com/office/drawing/2014/main" id="{546C1713-BC83-8C42-4C66-7146E212B24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1821B0B6-FA8F-8684-58AF-550F5FEB60E7}"/>
              </a:ext>
            </a:extLst>
          </p:cNvPr>
          <p:cNvPicPr>
            <a:picLocks noChangeAspect="1"/>
          </p:cNvPicPr>
          <p:nvPr/>
        </p:nvPicPr>
        <p:blipFill>
          <a:blip r:embed="rId4"/>
          <a:stretch>
            <a:fillRect/>
          </a:stretch>
        </p:blipFill>
        <p:spPr>
          <a:xfrm>
            <a:off x="236798" y="1676400"/>
            <a:ext cx="5040000" cy="3665455"/>
          </a:xfrm>
          <a:prstGeom prst="rect">
            <a:avLst/>
          </a:prstGeom>
          <a:ln w="12700">
            <a:solidFill>
              <a:srgbClr val="7030A0"/>
            </a:solidFill>
          </a:ln>
        </p:spPr>
      </p:pic>
      <p:sp>
        <p:nvSpPr>
          <p:cNvPr id="10" name="Rectangle 9">
            <a:extLst>
              <a:ext uri="{FF2B5EF4-FFF2-40B4-BE49-F238E27FC236}">
                <a16:creationId xmlns:a16="http://schemas.microsoft.com/office/drawing/2014/main" id="{623DA3CB-8CDD-023D-C424-72C489D3531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5</a:t>
            </a:fld>
            <a:endParaRPr lang="en-US" altLang="en-US" dirty="0"/>
          </a:p>
        </p:txBody>
      </p:sp>
      <p:sp>
        <p:nvSpPr>
          <p:cNvPr id="8" name="TextBox 7"/>
          <p:cNvSpPr txBox="1"/>
          <p:nvPr/>
        </p:nvSpPr>
        <p:spPr>
          <a:xfrm>
            <a:off x="360000" y="360010"/>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27" name="Group 26">
            <a:extLst>
              <a:ext uri="{FF2B5EF4-FFF2-40B4-BE49-F238E27FC236}">
                <a16:creationId xmlns:a16="http://schemas.microsoft.com/office/drawing/2014/main" id="{9BF73679-8970-C6B3-2267-FD3BC48C20EB}"/>
              </a:ext>
            </a:extLst>
          </p:cNvPr>
          <p:cNvGrpSpPr/>
          <p:nvPr/>
        </p:nvGrpSpPr>
        <p:grpSpPr>
          <a:xfrm>
            <a:off x="720000" y="3086986"/>
            <a:ext cx="3852000" cy="457200"/>
            <a:chOff x="720000" y="2713841"/>
            <a:chExt cx="3852000" cy="457200"/>
          </a:xfrm>
        </p:grpSpPr>
        <p:cxnSp>
          <p:nvCxnSpPr>
            <p:cNvPr id="11" name="Straight Connector 10"/>
            <p:cNvCxnSpPr/>
            <p:nvPr/>
          </p:nvCxnSpPr>
          <p:spPr>
            <a:xfrm>
              <a:off x="720000" y="27138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20000" y="3171041"/>
              <a:ext cx="3852000"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40937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2025</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9" y="1611872"/>
            <a:ext cx="3355587" cy="1384995"/>
          </a:xfrm>
          <a:prstGeom prst="rect">
            <a:avLst/>
          </a:prstGeom>
          <a:noFill/>
        </p:spPr>
        <p:txBody>
          <a:bodyPr wrap="square" rtlCol="0">
            <a:spAutoFit/>
          </a:bodyPr>
          <a:lstStyle/>
          <a:p>
            <a:r>
              <a:rPr lang="en-CA" sz="2800" b="1" dirty="0">
                <a:latin typeface="Corbel" panose="020B0503020204020204" pitchFamily="34" charset="0"/>
              </a:rPr>
              <a:t>Neutral conditions likely </a:t>
            </a:r>
            <a:r>
              <a:rPr lang="en-CA" sz="2800" b="1" dirty="0">
                <a:latin typeface="Calibri" panose="020F0502020204030204" pitchFamily="34" charset="0"/>
                <a:cs typeface="Calibri" panose="020F0502020204030204" pitchFamily="34" charset="0"/>
              </a:rPr>
              <a:t>continuing</a:t>
            </a:r>
            <a:r>
              <a:rPr lang="en-CA" sz="2800" b="1" dirty="0">
                <a:latin typeface="Corbel" panose="020B0503020204020204" pitchFamily="34" charset="0"/>
              </a:rPr>
              <a:t> to winter 2025-26</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8080200" cy="442454"/>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34" eaLnBrk="1" hangingPunct="1">
              <a:lnSpc>
                <a:spcPct val="80000"/>
              </a:lnSpc>
              <a:buNone/>
            </a:pPr>
            <a:r>
              <a:rPr lang="en-US" sz="1200" i="1" dirty="0">
                <a:hlinkClick r:id="rId5"/>
              </a:rPr>
              <a:t>https://iri.columbia.edu/our-expertise/climate/forecasts/enso/current/?enso_tab=enso-sst_table</a:t>
            </a:r>
            <a:endParaRPr lang="en-US" sz="1200" i="1" dirty="0"/>
          </a:p>
          <a:p>
            <a:pPr marL="0" indent="0" defTabSz="361934" eaLnBrk="1" hangingPunct="1">
              <a:lnSpc>
                <a:spcPct val="80000"/>
              </a:lnSpc>
              <a:buNone/>
            </a:pPr>
            <a:r>
              <a:rPr lang="en-US" sz="1200" i="1" dirty="0">
                <a:hlinkClick r:id="rId6"/>
              </a:rPr>
              <a:t>https://iri.columbia.edu/our-expertise/climate/forecasts/enso/2024-october-quick-look/?enso_tab=enso-sst_image</a:t>
            </a:r>
            <a:r>
              <a:rPr lang="en-US" sz="1200" i="1" dirty="0"/>
              <a:t> </a:t>
            </a:r>
          </a:p>
        </p:txBody>
      </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745467"/>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5A0732B-E828-5EF6-CA61-295CDF4AF42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96F93DFF-AF7D-C455-EB87-D71ED5E77778}"/>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8" name="Picture 7" descr="A graph of fire and area burned in canada&#10;&#10;AI-generated content may be incorrect.">
            <a:extLst>
              <a:ext uri="{FF2B5EF4-FFF2-40B4-BE49-F238E27FC236}">
                <a16:creationId xmlns:a16="http://schemas.microsoft.com/office/drawing/2014/main" id="{AB834612-70DA-FB96-1460-55E0CAD9A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198" y="1876409"/>
            <a:ext cx="6973318" cy="4392000"/>
          </a:xfrm>
          <a:prstGeom prst="rect">
            <a:avLst/>
          </a:prstGeom>
        </p:spPr>
      </p:pic>
      <p:sp>
        <p:nvSpPr>
          <p:cNvPr id="2" name="TextBox 1"/>
          <p:cNvSpPr txBox="1"/>
          <p:nvPr/>
        </p:nvSpPr>
        <p:spPr>
          <a:xfrm>
            <a:off x="207600" y="360010"/>
            <a:ext cx="8784000" cy="646331"/>
          </a:xfrm>
          <a:prstGeom prst="rect">
            <a:avLst/>
          </a:prstGeom>
          <a:noFill/>
        </p:spPr>
        <p:txBody>
          <a:bodyPr wrap="square" rtlCol="0">
            <a:noAutofit/>
          </a:bodyPr>
          <a:lstStyle/>
          <a:p>
            <a:r>
              <a:rPr lang="en-CA" sz="3600" b="1" dirty="0">
                <a:solidFill>
                  <a:srgbClr val="C00000"/>
                </a:solidFill>
                <a:latin typeface="+mj-lt"/>
              </a:rPr>
              <a:t>Neutral ENSO: Recent Analog Years</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6</a:t>
            </a:fld>
            <a:endParaRPr lang="en-US" altLang="en-US" dirty="0"/>
          </a:p>
        </p:txBody>
      </p:sp>
      <p:sp>
        <p:nvSpPr>
          <p:cNvPr id="3" name="TextBox 2"/>
          <p:cNvSpPr txBox="1"/>
          <p:nvPr/>
        </p:nvSpPr>
        <p:spPr>
          <a:xfrm>
            <a:off x="228600" y="1007125"/>
            <a:ext cx="8686800" cy="1126476"/>
          </a:xfrm>
          <a:prstGeom prst="rect">
            <a:avLst/>
          </a:prstGeom>
          <a:noFill/>
        </p:spPr>
        <p:txBody>
          <a:bodyPr wrap="square" rtlCol="0">
            <a:noAutofit/>
          </a:bodyPr>
          <a:lstStyle/>
          <a:p>
            <a:pPr marL="182554" indent="-182554">
              <a:buFont typeface="Arial" panose="020B0604020202020204" pitchFamily="34" charset="0"/>
              <a:buChar char="•"/>
            </a:pPr>
            <a:r>
              <a:rPr lang="en-CA" sz="2800" b="1" dirty="0">
                <a:latin typeface="Calibri" panose="020F0502020204030204" pitchFamily="34" charset="0"/>
                <a:cs typeface="Calibri" panose="020F0502020204030204" pitchFamily="34" charset="0"/>
              </a:rPr>
              <a:t>Arrows to area burned: 2012 (orange), 2013—2014, 2017 (black), 2020 (green), 2024 (black)</a:t>
            </a:r>
          </a:p>
          <a:p>
            <a:pPr marL="182554" indent="-182554">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705600" y="4500139"/>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7038000" y="4495800"/>
            <a:ext cx="0" cy="432000"/>
          </a:xfrm>
          <a:prstGeom prst="straightConnector1">
            <a:avLst/>
          </a:prstGeom>
          <a:ln w="50800">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88C0CB9-6C67-2914-72CF-224EED67087E}"/>
              </a:ext>
            </a:extLst>
          </p:cNvPr>
          <p:cNvCxnSpPr/>
          <p:nvPr/>
        </p:nvCxnSpPr>
        <p:spPr>
          <a:xfrm>
            <a:off x="63246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49D3DD11-43DE-41A4-C327-68D756969EF0}"/>
              </a:ext>
            </a:extLst>
          </p:cNvPr>
          <p:cNvGrpSpPr/>
          <p:nvPr/>
        </p:nvGrpSpPr>
        <p:grpSpPr>
          <a:xfrm>
            <a:off x="7543800" y="4495800"/>
            <a:ext cx="762000" cy="432001"/>
            <a:chOff x="7543800" y="4495800"/>
            <a:chExt cx="762000" cy="432001"/>
          </a:xfrm>
        </p:grpSpPr>
        <p:cxnSp>
          <p:nvCxnSpPr>
            <p:cNvPr id="13" name="Straight Arrow Connector 12">
              <a:extLst>
                <a:ext uri="{FF2B5EF4-FFF2-40B4-BE49-F238E27FC236}">
                  <a16:creationId xmlns:a16="http://schemas.microsoft.com/office/drawing/2014/main" id="{648F0E7D-5D4E-AE43-243F-92B576F99CE3}"/>
                </a:ext>
              </a:extLst>
            </p:cNvPr>
            <p:cNvCxnSpPr>
              <a:cxnSpLocks/>
            </p:cNvCxnSpPr>
            <p:nvPr/>
          </p:nvCxnSpPr>
          <p:spPr>
            <a:xfrm>
              <a:off x="75438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98EC8DE-3700-273B-1707-40327E1338E9}"/>
                </a:ext>
              </a:extLst>
            </p:cNvPr>
            <p:cNvSpPr/>
            <p:nvPr/>
          </p:nvSpPr>
          <p:spPr>
            <a:xfrm>
              <a:off x="7543800" y="4547321"/>
              <a:ext cx="762000" cy="380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000" b="1" dirty="0">
                  <a:solidFill>
                    <a:schemeClr val="tx1"/>
                  </a:solidFill>
                </a:rPr>
                <a:t>2024</a:t>
              </a:r>
            </a:p>
          </p:txBody>
        </p:sp>
      </p:grpSp>
      <p:cxnSp>
        <p:nvCxnSpPr>
          <p:cNvPr id="17" name="Straight Arrow Connector 16">
            <a:extLst>
              <a:ext uri="{FF2B5EF4-FFF2-40B4-BE49-F238E27FC236}">
                <a16:creationId xmlns:a16="http://schemas.microsoft.com/office/drawing/2014/main" id="{E66BF231-BA89-19BA-1DD5-F3ECF748E2B1}"/>
              </a:ext>
            </a:extLst>
          </p:cNvPr>
          <p:cNvCxnSpPr/>
          <p:nvPr/>
        </p:nvCxnSpPr>
        <p:spPr>
          <a:xfrm>
            <a:off x="6248400" y="4495800"/>
            <a:ext cx="0" cy="432000"/>
          </a:xfrm>
          <a:prstGeom prst="straightConnector1">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20D3761-436B-CF3D-E620-74A768603CC0}"/>
              </a:ext>
            </a:extLst>
          </p:cNvPr>
          <p:cNvCxnSpPr/>
          <p:nvPr/>
        </p:nvCxnSpPr>
        <p:spPr>
          <a:xfrm>
            <a:off x="6120000" y="4495800"/>
            <a:ext cx="0" cy="432000"/>
          </a:xfrm>
          <a:prstGeom prst="straightConnector1">
            <a:avLst/>
          </a:prstGeom>
          <a:ln w="50800">
            <a:solidFill>
              <a:srgbClr val="FF66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398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BA28413-E6B5-D8D0-1A4C-52E4139C66A4}"/>
              </a:ext>
            </a:extLst>
          </p:cNvPr>
          <p:cNvGrpSpPr/>
          <p:nvPr/>
        </p:nvGrpSpPr>
        <p:grpSpPr>
          <a:xfrm>
            <a:off x="170503" y="1053280"/>
            <a:ext cx="8742516" cy="5159589"/>
            <a:chOff x="170503" y="1053280"/>
            <a:chExt cx="8742516" cy="5159589"/>
          </a:xfrm>
        </p:grpSpPr>
        <p:pic>
          <p:nvPicPr>
            <p:cNvPr id="10" name="Picture 9">
              <a:extLst>
                <a:ext uri="{FF2B5EF4-FFF2-40B4-BE49-F238E27FC236}">
                  <a16:creationId xmlns:a16="http://schemas.microsoft.com/office/drawing/2014/main" id="{9FEFCBB9-DDB5-690D-D757-1F90837D2C19}"/>
                </a:ext>
              </a:extLst>
            </p:cNvPr>
            <p:cNvPicPr>
              <a:picLocks noChangeAspect="1"/>
            </p:cNvPicPr>
            <p:nvPr/>
          </p:nvPicPr>
          <p:blipFill>
            <a:blip r:embed="rId3"/>
            <a:stretch>
              <a:fillRect/>
            </a:stretch>
          </p:blipFill>
          <p:spPr>
            <a:xfrm>
              <a:off x="1905000" y="1548000"/>
              <a:ext cx="7008019" cy="4664869"/>
            </a:xfrm>
            <a:prstGeom prst="rect">
              <a:avLst/>
            </a:prstGeom>
          </p:spPr>
        </p:pic>
        <p:sp>
          <p:nvSpPr>
            <p:cNvPr id="4" name="TextBox 3"/>
            <p:cNvSpPr txBox="1"/>
            <p:nvPr/>
          </p:nvSpPr>
          <p:spPr>
            <a:xfrm>
              <a:off x="170503"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Looks warm …</a:t>
              </a:r>
            </a:p>
            <a:p>
              <a:endParaRPr lang="en-CA" sz="2400" b="1" i="1" dirty="0">
                <a:solidFill>
                  <a:srgbClr val="FF6600"/>
                </a:solidFill>
                <a:latin typeface="Corbel" panose="020B0503020204020204" pitchFamily="34" charset="0"/>
              </a:endParaRPr>
            </a:p>
            <a:p>
              <a:r>
                <a:rPr lang="en-CA" sz="2400" b="1" i="1" dirty="0">
                  <a:solidFill>
                    <a:srgbClr val="FF6600"/>
                  </a:solidFill>
                  <a:latin typeface="Corbel" panose="020B0503020204020204" pitchFamily="34" charset="0"/>
                </a:rPr>
                <a:t>Subtract a bit of drama to get truer picture!</a:t>
              </a: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sp>
        <p:nvSpPr>
          <p:cNvPr id="6" name="Rectangle 5">
            <a:extLst>
              <a:ext uri="{FF2B5EF4-FFF2-40B4-BE49-F238E27FC236}">
                <a16:creationId xmlns:a16="http://schemas.microsoft.com/office/drawing/2014/main" id="{9013C3E5-C3D0-14ED-3886-A2C6619BDF68}"/>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2649BF9-7F23-8825-8779-A10386E48EE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7</a:t>
            </a:fld>
            <a:endParaRPr lang="en-US" altLang="en-US" dirty="0"/>
          </a:p>
        </p:txBody>
      </p:sp>
      <p:sp>
        <p:nvSpPr>
          <p:cNvPr id="3" name="TextBox 2"/>
          <p:cNvSpPr txBox="1"/>
          <p:nvPr/>
        </p:nvSpPr>
        <p:spPr>
          <a:xfrm>
            <a:off x="360005" y="360010"/>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6482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124200" y="900885"/>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June run</a:t>
            </a:r>
          </a:p>
        </p:txBody>
      </p:sp>
    </p:spTree>
    <p:extLst>
      <p:ext uri="{BB962C8B-B14F-4D97-AF65-F5344CB8AC3E}">
        <p14:creationId xmlns:p14="http://schemas.microsoft.com/office/powerpoint/2010/main" val="278920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48E0-C0DB-C879-0437-DE9D5330B75C}"/>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4C4713D1-BEA8-FC26-30C2-D18AE68E79C0}"/>
              </a:ext>
            </a:extLst>
          </p:cNvPr>
          <p:cNvGrpSpPr/>
          <p:nvPr/>
        </p:nvGrpSpPr>
        <p:grpSpPr>
          <a:xfrm>
            <a:off x="152400" y="1032538"/>
            <a:ext cx="8628731" cy="5137750"/>
            <a:chOff x="152400" y="1032538"/>
            <a:chExt cx="8628731" cy="5137750"/>
          </a:xfrm>
        </p:grpSpPr>
        <p:pic>
          <p:nvPicPr>
            <p:cNvPr id="15" name="Picture 14">
              <a:extLst>
                <a:ext uri="{FF2B5EF4-FFF2-40B4-BE49-F238E27FC236}">
                  <a16:creationId xmlns:a16="http://schemas.microsoft.com/office/drawing/2014/main" id="{EE9BE10B-0F76-C840-5E39-35F6DAFEB2C8}"/>
                </a:ext>
              </a:extLst>
            </p:cNvPr>
            <p:cNvPicPr>
              <a:picLocks noChangeAspect="1"/>
            </p:cNvPicPr>
            <p:nvPr/>
          </p:nvPicPr>
          <p:blipFill>
            <a:blip r:embed="rId3"/>
            <a:stretch>
              <a:fillRect/>
            </a:stretch>
          </p:blipFill>
          <p:spPr>
            <a:xfrm>
              <a:off x="2016000" y="1584000"/>
              <a:ext cx="6765131" cy="4586288"/>
            </a:xfrm>
            <a:prstGeom prst="rect">
              <a:avLst/>
            </a:prstGeom>
          </p:spPr>
        </p:pic>
        <p:sp>
          <p:nvSpPr>
            <p:cNvPr id="19" name="TextBox 18">
              <a:extLst>
                <a:ext uri="{FF2B5EF4-FFF2-40B4-BE49-F238E27FC236}">
                  <a16:creationId xmlns:a16="http://schemas.microsoft.com/office/drawing/2014/main" id="{920C993F-8E4C-84F3-AD48-3C622087C0C2}"/>
                </a:ext>
              </a:extLst>
            </p:cNvPr>
            <p:cNvSpPr txBox="1"/>
            <p:nvPr/>
          </p:nvSpPr>
          <p:spPr>
            <a:xfrm>
              <a:off x="152400" y="1032538"/>
              <a:ext cx="1845469"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JJA </a:t>
              </a:r>
              <a:r>
                <a:rPr lang="en-CA" sz="2800" b="1" dirty="0" err="1">
                  <a:latin typeface="Corbel" panose="020B0503020204020204" pitchFamily="34" charset="0"/>
                </a:rPr>
                <a:t>Precip</a:t>
              </a:r>
              <a:endParaRPr lang="en-CA" sz="28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800" b="1" i="1" dirty="0">
                  <a:solidFill>
                    <a:srgbClr val="0000FF"/>
                  </a:solidFill>
                  <a:latin typeface="Corbel" panose="020B0503020204020204" pitchFamily="34" charset="0"/>
                </a:rPr>
                <a:t>Many dry regions?</a:t>
              </a:r>
            </a:p>
            <a:p>
              <a:endParaRPr lang="en-CA" sz="2800" b="1" dirty="0">
                <a:latin typeface="Corbel" panose="020B0503020204020204" pitchFamily="34" charset="0"/>
              </a:endParaRPr>
            </a:p>
            <a:p>
              <a:endParaRPr lang="en-CA" sz="2400" b="1" dirty="0">
                <a:latin typeface="Corbel" panose="020B0503020204020204" pitchFamily="34" charset="0"/>
              </a:endParaRPr>
            </a:p>
          </p:txBody>
        </p:sp>
      </p:grpSp>
      <p:sp>
        <p:nvSpPr>
          <p:cNvPr id="6" name="Rectangle 5">
            <a:extLst>
              <a:ext uri="{FF2B5EF4-FFF2-40B4-BE49-F238E27FC236}">
                <a16:creationId xmlns:a16="http://schemas.microsoft.com/office/drawing/2014/main" id="{21C80125-C438-1E84-CA9F-A730C0D02D0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C0D9A1D0-EB50-07A6-E7F3-62CDDD5756D6}"/>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4D45C47D-95A8-0123-2EB4-39495261B8F9}"/>
              </a:ext>
            </a:extLst>
          </p:cNvPr>
          <p:cNvSpPr>
            <a:spLocks noGrp="1"/>
          </p:cNvSpPr>
          <p:nvPr>
            <p:ph type="sldNum" sz="quarter" idx="12"/>
          </p:nvPr>
        </p:nvSpPr>
        <p:spPr/>
        <p:txBody>
          <a:bodyPr/>
          <a:lstStyle/>
          <a:p>
            <a:fld id="{392AE7EE-0C6F-44B8-A618-F1EC8F52F0A4}" type="slidenum">
              <a:rPr lang="en-US" altLang="en-US" smtClean="0"/>
              <a:pPr/>
              <a:t>8</a:t>
            </a:fld>
            <a:endParaRPr lang="en-US" altLang="en-US" dirty="0"/>
          </a:p>
        </p:txBody>
      </p:sp>
      <p:sp>
        <p:nvSpPr>
          <p:cNvPr id="3" name="TextBox 2">
            <a:extLst>
              <a:ext uri="{FF2B5EF4-FFF2-40B4-BE49-F238E27FC236}">
                <a16:creationId xmlns:a16="http://schemas.microsoft.com/office/drawing/2014/main" id="{6385D2DA-63BC-B5CB-4EE9-D070AB012B47}"/>
              </a:ext>
            </a:extLst>
          </p:cNvPr>
          <p:cNvSpPr txBox="1"/>
          <p:nvPr/>
        </p:nvSpPr>
        <p:spPr>
          <a:xfrm>
            <a:off x="360005" y="360010"/>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a:extLst>
              <a:ext uri="{FF2B5EF4-FFF2-40B4-BE49-F238E27FC236}">
                <a16:creationId xmlns:a16="http://schemas.microsoft.com/office/drawing/2014/main" id="{9EC4D2F5-A460-E2CE-CDAF-618C8332E828}"/>
              </a:ext>
            </a:extLst>
          </p:cNvPr>
          <p:cNvSpPr/>
          <p:nvPr/>
        </p:nvSpPr>
        <p:spPr>
          <a:xfrm>
            <a:off x="46482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B94604F1-4F4F-468A-092D-47BE4F97B8FD}"/>
              </a:ext>
            </a:extLst>
          </p:cNvPr>
          <p:cNvSpPr txBox="1"/>
          <p:nvPr/>
        </p:nvSpPr>
        <p:spPr>
          <a:xfrm>
            <a:off x="3124200" y="900885"/>
            <a:ext cx="2971800"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 – June run</a:t>
            </a:r>
          </a:p>
        </p:txBody>
      </p:sp>
    </p:spTree>
    <p:extLst>
      <p:ext uri="{BB962C8B-B14F-4D97-AF65-F5344CB8AC3E}">
        <p14:creationId xmlns:p14="http://schemas.microsoft.com/office/powerpoint/2010/main" val="1249767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sp>
        <p:nvSpPr>
          <p:cNvPr id="8" name="Rectangle 4"/>
          <p:cNvSpPr txBox="1">
            <a:spLocks noChangeArrowheads="1"/>
          </p:cNvSpPr>
          <p:nvPr/>
        </p:nvSpPr>
        <p:spPr>
          <a:xfrm>
            <a:off x="360000" y="360000"/>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C00000"/>
                </a:solidFill>
                <a:latin typeface="+mj-lt"/>
              </a:rPr>
              <a:t>Canadian Forest Fire Weather Index (FWI) System</a:t>
            </a: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a:t>
            </a:r>
            <a:r>
              <a:rPr lang="en-CA" sz="1500" b="1" dirty="0">
                <a:solidFill>
                  <a:srgbClr val="0000FF"/>
                </a:solidFill>
              </a:rPr>
              <a:t>/SSR</a:t>
            </a:r>
          </a:p>
          <a:p>
            <a:r>
              <a:rPr lang="en-CA" sz="1200" dirty="0">
                <a:solidFill>
                  <a:srgbClr val="0000FF"/>
                </a:solidFill>
              </a:rPr>
              <a:t>Severity Rating</a:t>
            </a:r>
          </a:p>
        </p:txBody>
      </p:sp>
      <p:sp>
        <p:nvSpPr>
          <p:cNvPr id="50" name="TextBox 49"/>
          <p:cNvSpPr txBox="1"/>
          <p:nvPr/>
        </p:nvSpPr>
        <p:spPr>
          <a:xfrm>
            <a:off x="540000" y="1519535"/>
            <a:ext cx="6618991" cy="461665"/>
          </a:xfrm>
          <a:prstGeom prst="rect">
            <a:avLst/>
          </a:prstGeom>
          <a:noFill/>
        </p:spPr>
        <p:txBody>
          <a:bodyPr wrap="none" rtlCol="0">
            <a:spAutoFit/>
          </a:bodyPr>
          <a:lstStyle/>
          <a:p>
            <a:r>
              <a:rPr lang="en-CA" sz="2400" b="1" dirty="0">
                <a:latin typeface="Calibri" panose="020F0502020204030204" pitchFamily="34" charset="0"/>
                <a:cs typeface="Calibri" panose="020F050202020403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57415" y="4876801"/>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a:extLst>
              <a:ext uri="{FF2B5EF4-FFF2-40B4-BE49-F238E27FC236}">
                <a16:creationId xmlns:a16="http://schemas.microsoft.com/office/drawing/2014/main" id="{7129D493-6585-6363-EA7D-F6EDAADDB80D}"/>
              </a:ext>
            </a:extLst>
          </p:cNvPr>
          <p:cNvCxnSpPr/>
          <p:nvPr/>
        </p:nvCxnSpPr>
        <p:spPr>
          <a:xfrm>
            <a:off x="5503208" y="5334000"/>
            <a:ext cx="671423" cy="0"/>
          </a:xfrm>
          <a:prstGeom prst="straightConnector1">
            <a:avLst/>
          </a:prstGeom>
          <a:ln w="508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F0EC514-F997-5FDB-DCB4-BB4EBDCA9A3C}"/>
              </a:ext>
            </a:extLst>
          </p:cNvPr>
          <p:cNvCxnSpPr/>
          <p:nvPr/>
        </p:nvCxnSpPr>
        <p:spPr>
          <a:xfrm>
            <a:off x="3200400" y="5334000"/>
            <a:ext cx="671423" cy="0"/>
          </a:xfrm>
          <a:prstGeom prst="straightConnector1">
            <a:avLst/>
          </a:prstGeom>
          <a:ln w="50800">
            <a:solidFill>
              <a:srgbClr val="92D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4F3F8D3-239C-B632-1D71-AECC3AAFD1D0}"/>
              </a:ext>
            </a:extLst>
          </p:cNvPr>
          <p:cNvSpPr txBox="1"/>
          <p:nvPr/>
        </p:nvSpPr>
        <p:spPr>
          <a:xfrm>
            <a:off x="1981200" y="5163235"/>
            <a:ext cx="1253869" cy="323165"/>
          </a:xfrm>
          <a:prstGeom prst="rect">
            <a:avLst/>
          </a:prstGeom>
          <a:solidFill>
            <a:srgbClr val="92D050"/>
          </a:solidFill>
        </p:spPr>
        <p:txBody>
          <a:bodyPr wrap="none" rtlCol="0">
            <a:spAutoFit/>
          </a:bodyPr>
          <a:lstStyle/>
          <a:p>
            <a:r>
              <a:rPr lang="en-CA" sz="1500" b="1" dirty="0">
                <a:solidFill>
                  <a:srgbClr val="0000FF"/>
                </a:solidFill>
              </a:rPr>
              <a:t>Fire Danger</a:t>
            </a:r>
          </a:p>
        </p:txBody>
      </p:sp>
    </p:spTree>
    <p:extLst>
      <p:ext uri="{BB962C8B-B14F-4D97-AF65-F5344CB8AC3E}">
        <p14:creationId xmlns:p14="http://schemas.microsoft.com/office/powerpoint/2010/main" val="2913830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46447d31423362d48752aa&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17861</TotalTime>
  <Words>1267</Words>
  <Application>Microsoft Office PowerPoint</Application>
  <PresentationFormat>On-screen Show (4:3)</PresentationFormat>
  <Paragraphs>206</Paragraphs>
  <Slides>15</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Corbel</vt:lpstr>
      <vt:lpstr>Myriad Pro</vt:lpstr>
      <vt:lpstr>Times New Roman</vt:lpstr>
      <vt:lpstr>Wingdings</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789</cp:revision>
  <cp:lastPrinted>2019-03-20T16:47:45Z</cp:lastPrinted>
  <dcterms:created xsi:type="dcterms:W3CDTF">2011-04-19T21:11:26Z</dcterms:created>
  <dcterms:modified xsi:type="dcterms:W3CDTF">2025-06-16T18:42:43Z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